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310" r:id="rId2"/>
    <p:sldId id="322" r:id="rId3"/>
    <p:sldId id="323" r:id="rId4"/>
    <p:sldId id="321" r:id="rId5"/>
    <p:sldId id="324" r:id="rId6"/>
    <p:sldId id="325" r:id="rId7"/>
    <p:sldId id="352" r:id="rId8"/>
    <p:sldId id="326" r:id="rId9"/>
    <p:sldId id="353" r:id="rId10"/>
    <p:sldId id="354" r:id="rId11"/>
    <p:sldId id="355" r:id="rId12"/>
    <p:sldId id="357" r:id="rId13"/>
    <p:sldId id="359" r:id="rId14"/>
    <p:sldId id="356" r:id="rId15"/>
    <p:sldId id="360" r:id="rId16"/>
    <p:sldId id="358" r:id="rId17"/>
    <p:sldId id="365" r:id="rId18"/>
    <p:sldId id="364" r:id="rId19"/>
    <p:sldId id="363" r:id="rId20"/>
    <p:sldId id="362" r:id="rId21"/>
    <p:sldId id="361" r:id="rId22"/>
    <p:sldId id="369" r:id="rId23"/>
    <p:sldId id="368" r:id="rId24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A4324"/>
    <a:srgbClr val="55755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699" autoAdjust="0"/>
    <p:restoredTop sz="92083" autoAdjust="0"/>
  </p:normalViewPr>
  <p:slideViewPr>
    <p:cSldViewPr>
      <p:cViewPr>
        <p:scale>
          <a:sx n="75" d="100"/>
          <a:sy n="75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D91E1-F751-498B-B5D8-E6A390B0CB4B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B8C0A-0761-48C2-BAE4-5A39FEE8D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F031-4D4F-466F-985F-DA61A95D3A8E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804B-A53B-452A-A6C0-BB23509C1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300D5-25C8-4620-8480-6A211D175FE7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B231-C030-40A6-8624-A3F653663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СТ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герб золото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313" y="112713"/>
            <a:ext cx="79216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документы\РДСол\Правительство_МО\ФИРМстиль\power point_шаблон\pic\gold_fon.jpg"/>
          <p:cNvPicPr>
            <a:picLocks noChangeAspect="1" noChangeArrowheads="1"/>
          </p:cNvPicPr>
          <p:nvPr userDrawn="1"/>
        </p:nvPicPr>
        <p:blipFill>
          <a:blip r:embed="rId3"/>
          <a:srcRect l="50568"/>
          <a:stretch>
            <a:fillRect/>
          </a:stretch>
        </p:blipFill>
        <p:spPr bwMode="auto">
          <a:xfrm>
            <a:off x="0" y="1214438"/>
            <a:ext cx="9144000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090" y="285728"/>
            <a:ext cx="7253705" cy="8572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3" name="Рисунок 26"/>
          <p:cNvSpPr>
            <a:spLocks noGrp="1"/>
          </p:cNvSpPr>
          <p:nvPr>
            <p:ph type="pic" sz="quarter" idx="10"/>
          </p:nvPr>
        </p:nvSpPr>
        <p:spPr>
          <a:xfrm>
            <a:off x="8391493" y="285728"/>
            <a:ext cx="664615" cy="72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30CB-D701-439B-ADDB-36196CF67846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96151-B46C-4821-BF54-98BAF9E19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42108-DD04-4D02-BF0C-C8E1C6C9D537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C44FF-F2B9-452A-968D-90A04DC3C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C2A2-98CF-4AB9-8FB9-5DEC5B9A8BF4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1D798-B2B2-4A25-9484-1E1339F53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F8FB-9A96-473B-8358-524D9A6A43C0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0F7B7-FF5D-4792-B957-CB32F737E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A6538-C867-4BC8-B2F1-6270F44A8E50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FB15-B294-4C80-AD6D-1177D3381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7320-1AD9-404C-BF91-EC5D9555BB8A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27E4C-85B1-4A7C-9851-306A24A9F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C7F06-E077-439B-AB24-3224A7126249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29988-52F2-4903-8A17-4BF898A34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DA345-5206-4B51-AFE5-C64982DD9A22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352D1-C703-44B6-BB8F-8A25B67E4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1C4729-0861-448E-81DD-703080C8B0C6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21FA67-00C8-4073-A4D1-8CA950C018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0" descr="F:\Фото Журавли\Журавли_Барташ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Documents and Settings\User\Рабочий стол\Отчет Главы 2012\Заставки к отчету\герб московской  област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7388" y="0"/>
            <a:ext cx="83661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350" y="0"/>
            <a:ext cx="6697663" cy="1373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FA43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Стратегия инвестиционного развития</a:t>
            </a:r>
            <a:br>
              <a:rPr lang="ru-RU" sz="2800" b="1">
                <a:solidFill>
                  <a:srgbClr val="FA43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solidFill>
                  <a:srgbClr val="FA43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Талдомского муниципального района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340" name="Рисунок 11" descr="Gerb_Ta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503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/>
          <p:cNvSpPr>
            <a:spLocks noGrp="1"/>
          </p:cNvSpPr>
          <p:nvPr>
            <p:ph type="title" idx="4294967295"/>
          </p:nvPr>
        </p:nvSpPr>
        <p:spPr>
          <a:xfrm>
            <a:off x="1042988" y="365125"/>
            <a:ext cx="7472362" cy="615950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4. «Агропромышленный комплекс»</a:t>
            </a:r>
            <a:r>
              <a:rPr lang="ru-RU" smtClean="0"/>
              <a:t> </a:t>
            </a:r>
          </a:p>
        </p:txBody>
      </p:sp>
      <p:sp>
        <p:nvSpPr>
          <p:cNvPr id="23554" name="Rectangle 7"/>
          <p:cNvSpPr>
            <a:spLocks noGrp="1"/>
          </p:cNvSpPr>
          <p:nvPr>
            <p:ph sz="half" idx="4294967295"/>
          </p:nvPr>
        </p:nvSpPr>
        <p:spPr>
          <a:xfrm>
            <a:off x="179388" y="1412875"/>
            <a:ext cx="4176712" cy="47117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Северо-восточнее деревни Дмитровка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</a:t>
            </a:r>
            <a:r>
              <a:rPr lang="ru-RU" sz="1200" b="1" smtClean="0">
                <a:latin typeface="Times New Roman" pitchFamily="18" charset="0"/>
              </a:rPr>
              <a:t>35,6 га</a:t>
            </a:r>
            <a:endParaRPr lang="ru-RU" sz="1200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земли ЗАО «Новые Всходы»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земли ЗАО «Новые Всходы»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юга – полевая дорога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земли СПК «Доброволец»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 – по границе участка;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 - отсутствует.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23555" name="Picture 5" descr="Новый 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412875"/>
            <a:ext cx="46815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211638" y="5946775"/>
            <a:ext cx="29035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</a:t>
            </a:r>
            <a:r>
              <a:rPr lang="ru-RU" sz="1400">
                <a:latin typeface="Times New Roman" pitchFamily="18" charset="0"/>
              </a:rPr>
              <a:t>: </a:t>
            </a:r>
          </a:p>
          <a:p>
            <a:r>
              <a:rPr lang="ru-RU" sz="1400">
                <a:latin typeface="Times New Roman" pitchFamily="18" charset="0"/>
              </a:rPr>
              <a:t>под агропромышленный комплекс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/>
          </p:cNvSpPr>
          <p:nvPr>
            <p:ph type="title" idx="4294967295"/>
          </p:nvPr>
        </p:nvSpPr>
        <p:spPr>
          <a:xfrm>
            <a:off x="1258888" y="365125"/>
            <a:ext cx="7256462" cy="687388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5. «Агропромышленный комплекс»</a:t>
            </a:r>
          </a:p>
        </p:txBody>
      </p:sp>
      <p:sp>
        <p:nvSpPr>
          <p:cNvPr id="24578" name="Rectangle 8"/>
          <p:cNvSpPr>
            <a:spLocks noGrp="1"/>
          </p:cNvSpPr>
          <p:nvPr>
            <p:ph sz="half" idx="4294967295"/>
          </p:nvPr>
        </p:nvSpPr>
        <p:spPr>
          <a:xfrm>
            <a:off x="628650" y="1484313"/>
            <a:ext cx="3867150" cy="46926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Севернее д. Ельциново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</a:t>
            </a:r>
            <a:r>
              <a:rPr lang="ru-RU" sz="1200" b="1" smtClean="0">
                <a:latin typeface="Times New Roman" pitchFamily="18" charset="0"/>
              </a:rPr>
              <a:t>75,6 га</a:t>
            </a:r>
            <a:endParaRPr lang="ru-RU" sz="1200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земли ЗАО «Новые Всходы»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автодорога «Кунилово-Храброво»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юга – д. Ельциново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лесной массив, СНТ «Агрика»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 – по границе участка;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 - отсутствует.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5219700" y="6021388"/>
            <a:ext cx="3708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</a:t>
            </a:r>
            <a:r>
              <a:rPr lang="ru-RU" sz="1400">
                <a:latin typeface="Times New Roman" pitchFamily="18" charset="0"/>
              </a:rPr>
              <a:t>: </a:t>
            </a:r>
          </a:p>
          <a:p>
            <a:r>
              <a:rPr lang="ru-RU" sz="1400">
                <a:latin typeface="Times New Roman" pitchFamily="18" charset="0"/>
              </a:rPr>
              <a:t>под агропромышленный комплекс</a:t>
            </a:r>
          </a:p>
        </p:txBody>
      </p:sp>
      <p:pic>
        <p:nvPicPr>
          <p:cNvPr id="24580" name="Picture 7" descr="Новый 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484313"/>
            <a:ext cx="42449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title" idx="4294967295"/>
          </p:nvPr>
        </p:nvSpPr>
        <p:spPr>
          <a:xfrm>
            <a:off x="1331913" y="365125"/>
            <a:ext cx="7183437" cy="7604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6. «Агропромышленный комплекс»</a:t>
            </a:r>
          </a:p>
        </p:txBody>
      </p:sp>
      <p:pic>
        <p:nvPicPr>
          <p:cNvPr id="25602" name="Picture 10" descr="Новый рисунок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412875"/>
            <a:ext cx="4176712" cy="4464050"/>
          </a:xfrm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5148263" y="6021388"/>
            <a:ext cx="3851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</a:t>
            </a:r>
            <a:r>
              <a:rPr lang="ru-RU" sz="1400">
                <a:latin typeface="Times New Roman" pitchFamily="18" charset="0"/>
              </a:rPr>
              <a:t>: </a:t>
            </a:r>
          </a:p>
          <a:p>
            <a:r>
              <a:rPr lang="ru-RU" sz="1400">
                <a:latin typeface="Times New Roman" pitchFamily="18" charset="0"/>
              </a:rPr>
              <a:t>под агропромышленный комплекс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395288" y="1519238"/>
            <a:ext cx="3836987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1.1. Местоположение: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Севернее д. Айбутово (схема прилагается).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1.2. Площадь земельного участка –366,9 га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1.3. Описание границ: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севера – земли ЗАО «Новые Всходы»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востока – земли ООО «Содружество»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 - с юга – автодорога «Талдом-Мокряги»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запада - земли СПК «Доброволец».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водоснабжение – отсутствует;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канализование – отсутствует;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газоснабжение – отсутствует;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электроснабжение – по границе участка;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теплоснабжение - отсутствует.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/>
          </p:cNvSpPr>
          <p:nvPr>
            <p:ph type="title" idx="4294967295"/>
          </p:nvPr>
        </p:nvSpPr>
        <p:spPr>
          <a:xfrm>
            <a:off x="1116013" y="365125"/>
            <a:ext cx="7399337" cy="7604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7. «Агропромышленный комплекс»</a:t>
            </a:r>
            <a:r>
              <a:rPr lang="ru-RU" smtClean="0"/>
              <a:t> </a:t>
            </a:r>
          </a:p>
        </p:txBody>
      </p:sp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395288" y="1855788"/>
            <a:ext cx="3476625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latin typeface="Times New Roman" pitchFamily="18" charset="0"/>
              </a:rPr>
              <a:t>1.1. Местоположение:</a:t>
            </a:r>
          </a:p>
          <a:p>
            <a:r>
              <a:rPr lang="ru-RU" sz="1200">
                <a:latin typeface="Times New Roman" pitchFamily="18" charset="0"/>
              </a:rPr>
              <a:t>Восточнее п. Запрудня (схема прилагается).</a:t>
            </a:r>
          </a:p>
          <a:p>
            <a:r>
              <a:rPr lang="ru-RU" sz="1200">
                <a:latin typeface="Times New Roman" pitchFamily="18" charset="0"/>
              </a:rPr>
              <a:t>1.2. Площадь земельного участка – </a:t>
            </a:r>
            <a:r>
              <a:rPr lang="ru-RU" sz="1200" b="1">
                <a:latin typeface="Times New Roman" pitchFamily="18" charset="0"/>
              </a:rPr>
              <a:t>633 га</a:t>
            </a:r>
            <a:endParaRPr lang="ru-RU" sz="1200">
              <a:latin typeface="Times New Roman" pitchFamily="18" charset="0"/>
            </a:endParaRPr>
          </a:p>
          <a:p>
            <a:r>
              <a:rPr lang="ru-RU" sz="1200">
                <a:latin typeface="Times New Roman" pitchFamily="18" charset="0"/>
              </a:rPr>
              <a:t>1.3. Описание границ:</a:t>
            </a:r>
          </a:p>
          <a:p>
            <a:r>
              <a:rPr lang="ru-RU" sz="1200">
                <a:latin typeface="Times New Roman" pitchFamily="18" charset="0"/>
              </a:rPr>
              <a:t>- с севера – лесной массив</a:t>
            </a:r>
          </a:p>
          <a:p>
            <a:r>
              <a:rPr lang="ru-RU" sz="1200">
                <a:latin typeface="Times New Roman" pitchFamily="18" charset="0"/>
              </a:rPr>
              <a:t>- с востока – лесной массив, с. Ново-Никольское</a:t>
            </a:r>
          </a:p>
          <a:p>
            <a:r>
              <a:rPr lang="ru-RU" sz="1200">
                <a:latin typeface="Times New Roman" pitchFamily="18" charset="0"/>
              </a:rPr>
              <a:t> - с юга – лесной массив</a:t>
            </a:r>
          </a:p>
          <a:p>
            <a:r>
              <a:rPr lang="ru-RU" sz="1200">
                <a:latin typeface="Times New Roman" pitchFamily="18" charset="0"/>
              </a:rPr>
              <a:t>- с запада – п. Запрудня, газопровод высокого давления</a:t>
            </a:r>
          </a:p>
          <a:p>
            <a:r>
              <a:rPr lang="ru-RU" sz="1200">
                <a:latin typeface="Times New Roman" pitchFamily="18" charset="0"/>
              </a:rPr>
              <a:t>1.4. Правообладатель земельного участка –  ОАО «Нива»</a:t>
            </a:r>
          </a:p>
          <a:p>
            <a:r>
              <a:rPr lang="ru-RU" sz="120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r>
              <a:rPr lang="ru-RU" sz="1200">
                <a:latin typeface="Times New Roman" pitchFamily="18" charset="0"/>
              </a:rPr>
              <a:t>- водоснабжение – 0,5 км;</a:t>
            </a:r>
          </a:p>
          <a:p>
            <a:r>
              <a:rPr lang="ru-RU" sz="1200">
                <a:latin typeface="Times New Roman" pitchFamily="18" charset="0"/>
              </a:rPr>
              <a:t>- канализование – 3,0 км;</a:t>
            </a:r>
          </a:p>
          <a:p>
            <a:r>
              <a:rPr lang="ru-RU" sz="1200">
                <a:latin typeface="Times New Roman" pitchFamily="18" charset="0"/>
              </a:rPr>
              <a:t>- газоснабжение – по границе участка;</a:t>
            </a:r>
          </a:p>
          <a:p>
            <a:r>
              <a:rPr lang="ru-RU" sz="1200">
                <a:latin typeface="Times New Roman" pitchFamily="18" charset="0"/>
              </a:rPr>
              <a:t>- электроснабжение – по границе участка;</a:t>
            </a:r>
          </a:p>
          <a:p>
            <a:r>
              <a:rPr lang="ru-RU" sz="1200">
                <a:latin typeface="Times New Roman" pitchFamily="18" charset="0"/>
              </a:rPr>
              <a:t>- теплоснабжение - 3,0 км;</a:t>
            </a:r>
          </a:p>
          <a:p>
            <a:r>
              <a:rPr lang="ru-RU" sz="120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4284663" y="5876925"/>
            <a:ext cx="45100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</a:t>
            </a:r>
            <a:r>
              <a:rPr lang="ru-RU" sz="1400">
                <a:latin typeface="Times New Roman" pitchFamily="18" charset="0"/>
              </a:rPr>
              <a:t>: </a:t>
            </a:r>
          </a:p>
          <a:p>
            <a:r>
              <a:rPr lang="ru-RU" sz="1400">
                <a:latin typeface="Times New Roman" pitchFamily="18" charset="0"/>
              </a:rPr>
              <a:t>так как земли являются особо ценными, </a:t>
            </a:r>
          </a:p>
          <a:p>
            <a:r>
              <a:rPr lang="ru-RU" sz="1400">
                <a:latin typeface="Times New Roman" pitchFamily="18" charset="0"/>
              </a:rPr>
              <a:t>то возможно только сельскохозяйственное производство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1773238"/>
            <a:ext cx="4535487" cy="37433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/>
          </p:cNvSpPr>
          <p:nvPr>
            <p:ph type="title" idx="4294967295"/>
          </p:nvPr>
        </p:nvSpPr>
        <p:spPr>
          <a:xfrm>
            <a:off x="1042988" y="365125"/>
            <a:ext cx="7472362" cy="687388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8. Логистический центр.</a:t>
            </a: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395288" y="1700213"/>
            <a:ext cx="4105275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1.1. Местоположение:</a:t>
            </a:r>
          </a:p>
          <a:p>
            <a:r>
              <a:rPr lang="ru-RU" sz="1400">
                <a:latin typeface="Times New Roman" pitchFamily="18" charset="0"/>
              </a:rPr>
              <a:t>В юго-восточной части п. Запрудня (схема прилагается).</a:t>
            </a:r>
          </a:p>
          <a:p>
            <a:r>
              <a:rPr lang="ru-RU" sz="1400">
                <a:latin typeface="Times New Roman" pitchFamily="18" charset="0"/>
              </a:rPr>
              <a:t>1.2. Площадь земельного участка –</a:t>
            </a:r>
            <a:r>
              <a:rPr lang="ru-RU" sz="1400" b="1">
                <a:latin typeface="Times New Roman" pitchFamily="18" charset="0"/>
              </a:rPr>
              <a:t> 15 га</a:t>
            </a:r>
            <a:endParaRPr lang="ru-RU" sz="1400">
              <a:latin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</a:rPr>
              <a:t>1.3. Описание границ:</a:t>
            </a:r>
          </a:p>
          <a:p>
            <a:r>
              <a:rPr lang="ru-RU" sz="1400">
                <a:latin typeface="Times New Roman" pitchFamily="18" charset="0"/>
              </a:rPr>
              <a:t>- с севера – ул. Советская</a:t>
            </a:r>
          </a:p>
          <a:p>
            <a:r>
              <a:rPr lang="ru-RU" sz="1400">
                <a:latin typeface="Times New Roman" pitchFamily="18" charset="0"/>
              </a:rPr>
              <a:t>- с востока – дорога на д. Васино</a:t>
            </a:r>
          </a:p>
          <a:p>
            <a:r>
              <a:rPr lang="ru-RU" sz="1400">
                <a:latin typeface="Times New Roman" pitchFamily="18" charset="0"/>
              </a:rPr>
              <a:t> - с юга – лесной массив</a:t>
            </a:r>
          </a:p>
          <a:p>
            <a:r>
              <a:rPr lang="ru-RU" sz="1400">
                <a:latin typeface="Times New Roman" pitchFamily="18" charset="0"/>
              </a:rPr>
              <a:t>- с запада – будущая жилая застройка</a:t>
            </a:r>
          </a:p>
          <a:p>
            <a:r>
              <a:rPr lang="ru-RU" sz="140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r>
              <a:rPr lang="ru-RU" sz="140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r>
              <a:rPr lang="ru-RU" sz="1400">
                <a:latin typeface="Times New Roman" pitchFamily="18" charset="0"/>
              </a:rPr>
              <a:t>- водоснабжение – 3,0 км;</a:t>
            </a:r>
          </a:p>
          <a:p>
            <a:r>
              <a:rPr lang="ru-RU" sz="1400">
                <a:latin typeface="Times New Roman" pitchFamily="18" charset="0"/>
              </a:rPr>
              <a:t>- канализование – 3,0 км;</a:t>
            </a:r>
          </a:p>
          <a:p>
            <a:r>
              <a:rPr lang="ru-RU" sz="1400">
                <a:latin typeface="Times New Roman" pitchFamily="18" charset="0"/>
              </a:rPr>
              <a:t>- газоснабжение – 3,0 км ;</a:t>
            </a:r>
          </a:p>
          <a:p>
            <a:r>
              <a:rPr lang="ru-RU" sz="1400">
                <a:latin typeface="Times New Roman" pitchFamily="18" charset="0"/>
              </a:rPr>
              <a:t>- электроснабжение – по границе участка;</a:t>
            </a:r>
          </a:p>
          <a:p>
            <a:r>
              <a:rPr lang="ru-RU" sz="1400">
                <a:latin typeface="Times New Roman" pitchFamily="18" charset="0"/>
              </a:rPr>
              <a:t>- теплоснабжение - 3,0 км;</a:t>
            </a:r>
          </a:p>
          <a:p>
            <a:r>
              <a:rPr lang="ru-RU" sz="140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  <a:r>
              <a:rPr lang="ru-RU"/>
              <a:t> 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4572000" y="5300663"/>
            <a:ext cx="38163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>
                <a:latin typeface="Times New Roman" pitchFamily="18" charset="0"/>
              </a:rPr>
              <a:t>предназначен для размещения объектов </a:t>
            </a:r>
          </a:p>
          <a:p>
            <a:r>
              <a:rPr lang="ru-RU" sz="1400">
                <a:latin typeface="Times New Roman" pitchFamily="18" charset="0"/>
              </a:rPr>
              <a:t>промышленности (деревообработка), автотранспортного предприятия, предприятия коммунально-складского хозяйства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90688"/>
            <a:ext cx="39608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 idx="4294967295"/>
          </p:nvPr>
        </p:nvSpPr>
        <p:spPr>
          <a:xfrm>
            <a:off x="1116013" y="365125"/>
            <a:ext cx="7399337" cy="7604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9. Научно-производственный комплекс.</a:t>
            </a:r>
          </a:p>
        </p:txBody>
      </p: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179388" y="1801813"/>
            <a:ext cx="39084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latin typeface="Times New Roman" pitchFamily="18" charset="0"/>
              </a:rPr>
              <a:t>1.1. Местоположение:</a:t>
            </a:r>
          </a:p>
          <a:p>
            <a:r>
              <a:rPr lang="ru-RU" sz="1200">
                <a:latin typeface="Times New Roman" pitchFamily="18" charset="0"/>
              </a:rPr>
              <a:t>Северо-восточная часть п. Запрудня (схема прилагается).</a:t>
            </a:r>
          </a:p>
          <a:p>
            <a:r>
              <a:rPr lang="ru-RU" sz="1200">
                <a:latin typeface="Times New Roman" pitchFamily="18" charset="0"/>
              </a:rPr>
              <a:t>1.2. Площадь земельного участка –</a:t>
            </a:r>
            <a:r>
              <a:rPr lang="ru-RU" sz="1200" b="1">
                <a:latin typeface="Times New Roman" pitchFamily="18" charset="0"/>
              </a:rPr>
              <a:t> 12 га</a:t>
            </a:r>
            <a:endParaRPr lang="ru-RU" sz="1200">
              <a:latin typeface="Times New Roman" pitchFamily="18" charset="0"/>
            </a:endParaRPr>
          </a:p>
          <a:p>
            <a:r>
              <a:rPr lang="ru-RU" sz="1200">
                <a:latin typeface="Times New Roman" pitchFamily="18" charset="0"/>
              </a:rPr>
              <a:t>1.3. Описание границ:</a:t>
            </a:r>
          </a:p>
          <a:p>
            <a:r>
              <a:rPr lang="ru-RU" sz="1200">
                <a:latin typeface="Times New Roman" pitchFamily="18" charset="0"/>
              </a:rPr>
              <a:t>- с севера – свободные земли;</a:t>
            </a:r>
          </a:p>
          <a:p>
            <a:r>
              <a:rPr lang="ru-RU" sz="1200">
                <a:latin typeface="Times New Roman" pitchFamily="18" charset="0"/>
              </a:rPr>
              <a:t>- с востока – свободные земли;</a:t>
            </a:r>
          </a:p>
          <a:p>
            <a:r>
              <a:rPr lang="ru-RU" sz="1200">
                <a:latin typeface="Times New Roman" pitchFamily="18" charset="0"/>
              </a:rPr>
              <a:t> - с юга – свободные земли;</a:t>
            </a:r>
          </a:p>
          <a:p>
            <a:r>
              <a:rPr lang="ru-RU" sz="1200">
                <a:latin typeface="Times New Roman" pitchFamily="18" charset="0"/>
              </a:rPr>
              <a:t>- с запада – свободные земли.</a:t>
            </a:r>
          </a:p>
          <a:p>
            <a:r>
              <a:rPr lang="ru-RU" sz="120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r>
              <a:rPr lang="ru-RU" sz="1200">
                <a:latin typeface="Times New Roman" pitchFamily="18" charset="0"/>
              </a:rPr>
              <a:t>1.5. Возможность подключения к инженерным сетям: 1,0 км.</a:t>
            </a:r>
          </a:p>
          <a:p>
            <a:r>
              <a:rPr lang="ru-RU" sz="1200">
                <a:latin typeface="Times New Roman" pitchFamily="18" charset="0"/>
              </a:rPr>
              <a:t>- водоснабжение;</a:t>
            </a:r>
          </a:p>
          <a:p>
            <a:r>
              <a:rPr lang="ru-RU" sz="1200">
                <a:latin typeface="Times New Roman" pitchFamily="18" charset="0"/>
              </a:rPr>
              <a:t>- канализование;</a:t>
            </a:r>
          </a:p>
          <a:p>
            <a:r>
              <a:rPr lang="ru-RU" sz="1200">
                <a:latin typeface="Times New Roman" pitchFamily="18" charset="0"/>
              </a:rPr>
              <a:t>- газоснабжение;</a:t>
            </a:r>
          </a:p>
          <a:p>
            <a:r>
              <a:rPr lang="ru-RU" sz="1200">
                <a:latin typeface="Times New Roman" pitchFamily="18" charset="0"/>
              </a:rPr>
              <a:t>- электроснабжение – по границе участка</a:t>
            </a:r>
          </a:p>
          <a:p>
            <a:r>
              <a:rPr lang="ru-RU" sz="1200">
                <a:latin typeface="Times New Roman" pitchFamily="18" charset="0"/>
              </a:rPr>
              <a:t>- теплоснабжение.</a:t>
            </a:r>
          </a:p>
          <a:p>
            <a:r>
              <a:rPr lang="ru-RU" sz="120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  <a:p>
            <a:endParaRPr lang="ru-RU" sz="1200">
              <a:latin typeface="Times New Roman" pitchFamily="18" charset="0"/>
            </a:endParaRPr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4211638" y="5445125"/>
            <a:ext cx="453548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>
                <a:latin typeface="Times New Roman" pitchFamily="18" charset="0"/>
              </a:rPr>
              <a:t>предназначен для размещения объектов </a:t>
            </a:r>
          </a:p>
          <a:p>
            <a:r>
              <a:rPr lang="ru-RU" sz="1400">
                <a:latin typeface="Times New Roman" pitchFamily="18" charset="0"/>
              </a:rPr>
              <a:t>промышленности (деревообработка), автотранспортного </a:t>
            </a:r>
          </a:p>
          <a:p>
            <a:r>
              <a:rPr lang="ru-RU" sz="1400">
                <a:latin typeface="Times New Roman" pitchFamily="18" charset="0"/>
              </a:rPr>
              <a:t>предприятия, предприятия коммунально-складского хозяйства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484313"/>
            <a:ext cx="46085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/>
          </p:cNvSpPr>
          <p:nvPr>
            <p:ph type="title" idx="4294967295"/>
          </p:nvPr>
        </p:nvSpPr>
        <p:spPr>
          <a:xfrm>
            <a:off x="1187450" y="365125"/>
            <a:ext cx="7327900" cy="542925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10. Детский сад.</a:t>
            </a:r>
            <a:r>
              <a:rPr lang="ru-RU" sz="2900" smtClean="0"/>
              <a:t> </a:t>
            </a:r>
          </a:p>
        </p:txBody>
      </p:sp>
      <p:pic>
        <p:nvPicPr>
          <p:cNvPr id="29698" name="Picture 7" descr="5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3933825"/>
            <a:ext cx="4679950" cy="2613025"/>
          </a:xfrm>
        </p:spPr>
      </p:pic>
      <p:pic>
        <p:nvPicPr>
          <p:cNvPr id="29699" name="Picture 8" descr="Детсад  совхоз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341438"/>
            <a:ext cx="4679950" cy="2473325"/>
          </a:xfrm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50825" y="1443038"/>
            <a:ext cx="403383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1.1. Местоположение: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Г. Талдом, ул. Мичурина (схема прилагается).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1.2. Площадь земельного участка – 0,7 га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1.3. Описание границ: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севера – жилая застройка;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востока – жилая застройка;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 - с юга – жилая застройка;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запада – жилая застройка.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1.5. Возможность подключения к инженерным сетям: 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водоснабжение;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канализование;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газоснабжение;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электроснабжение;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теплоснабжение.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250825" y="6059488"/>
            <a:ext cx="28686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</a:t>
            </a:r>
          </a:p>
          <a:p>
            <a:r>
              <a:rPr lang="ru-RU" sz="1400" b="1" i="1">
                <a:latin typeface="Times New Roman" pitchFamily="18" charset="0"/>
              </a:rPr>
              <a:t>Детский сад на 140 мест</a:t>
            </a:r>
          </a:p>
        </p:txBody>
      </p:sp>
      <p:sp>
        <p:nvSpPr>
          <p:cNvPr id="29702" name="AutoShape 7"/>
          <p:cNvSpPr>
            <a:spLocks/>
          </p:cNvSpPr>
          <p:nvPr/>
        </p:nvSpPr>
        <p:spPr bwMode="auto">
          <a:xfrm>
            <a:off x="7524750" y="5800725"/>
            <a:ext cx="581025" cy="295275"/>
          </a:xfrm>
          <a:prstGeom prst="callout2">
            <a:avLst>
              <a:gd name="adj1" fmla="val 38708"/>
              <a:gd name="adj2" fmla="val -13116"/>
              <a:gd name="adj3" fmla="val 38708"/>
              <a:gd name="adj4" fmla="val -116667"/>
              <a:gd name="adj5" fmla="val -169356"/>
              <a:gd name="adj6" fmla="val -207375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Times New Roman" pitchFamily="18" charset="0"/>
              </a:rPr>
              <a:t>0,7 га</a:t>
            </a: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971550" y="365125"/>
            <a:ext cx="7543800" cy="687388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11. Физкультурно-оздоровительный комплекс с плавательным бассейном в п. Запрудня</a:t>
            </a:r>
          </a:p>
        </p:txBody>
      </p:sp>
      <p:sp>
        <p:nvSpPr>
          <p:cNvPr id="30722" name="Rectangle 5"/>
          <p:cNvSpPr>
            <a:spLocks noGrp="1"/>
          </p:cNvSpPr>
          <p:nvPr>
            <p:ph sz="half" idx="4294967295"/>
          </p:nvPr>
        </p:nvSpPr>
        <p:spPr>
          <a:xfrm>
            <a:off x="250825" y="1412875"/>
            <a:ext cx="4244975" cy="47640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За ул. Первомайская, п. Запрудня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 1,1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жилая застройка;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спортивный комплекс «Антей»;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 - с юга – футбольное поле;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жилая застройка.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 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30723" name="Picture 7" descr="5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1412875"/>
            <a:ext cx="4244975" cy="4464050"/>
          </a:xfrm>
        </p:spPr>
      </p:pic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4716463" y="5949950"/>
            <a:ext cx="41322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 b="1" i="1">
                <a:latin typeface="Times New Roman" pitchFamily="18" charset="0"/>
              </a:rPr>
              <a:t>строительство</a:t>
            </a:r>
            <a:r>
              <a:rPr lang="ru-RU" sz="1400" b="1">
                <a:latin typeface="Times New Roman" pitchFamily="18" charset="0"/>
              </a:rPr>
              <a:t> </a:t>
            </a:r>
            <a:r>
              <a:rPr lang="ru-RU" sz="1400" b="1" i="1">
                <a:latin typeface="Times New Roman" pitchFamily="18" charset="0"/>
              </a:rPr>
              <a:t>Физкультурно-оздоровительного</a:t>
            </a:r>
          </a:p>
          <a:p>
            <a:r>
              <a:rPr lang="ru-RU" sz="1400" b="1" i="1">
                <a:latin typeface="Times New Roman" pitchFamily="18" charset="0"/>
              </a:rPr>
              <a:t> комплекса с плавательным бассейном</a:t>
            </a:r>
          </a:p>
        </p:txBody>
      </p:sp>
      <p:sp>
        <p:nvSpPr>
          <p:cNvPr id="30725" name="AutoShape 6"/>
          <p:cNvSpPr>
            <a:spLocks/>
          </p:cNvSpPr>
          <p:nvPr/>
        </p:nvSpPr>
        <p:spPr bwMode="auto">
          <a:xfrm>
            <a:off x="7667625" y="4652963"/>
            <a:ext cx="581025" cy="295275"/>
          </a:xfrm>
          <a:prstGeom prst="callout2">
            <a:avLst>
              <a:gd name="adj1" fmla="val 38708"/>
              <a:gd name="adj2" fmla="val -13116"/>
              <a:gd name="adj3" fmla="val 38708"/>
              <a:gd name="adj4" fmla="val -109944"/>
              <a:gd name="adj5" fmla="val -406454"/>
              <a:gd name="adj6" fmla="val -208194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>
                <a:latin typeface="Times New Roman" pitchFamily="18" charset="0"/>
              </a:rPr>
              <a:t>1</a:t>
            </a:r>
            <a:r>
              <a:rPr lang="ru-RU" sz="1200">
                <a:latin typeface="Times New Roman" pitchFamily="18" charset="0"/>
              </a:rPr>
              <a:t>,1 га</a:t>
            </a: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 idx="4294967295"/>
          </p:nvPr>
        </p:nvSpPr>
        <p:spPr>
          <a:xfrm>
            <a:off x="971550" y="365125"/>
            <a:ext cx="7543800" cy="7604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12. Физкультурно-оздоровительный комплекс </a:t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>в п. Вербилки</a:t>
            </a:r>
          </a:p>
        </p:txBody>
      </p:sp>
      <p:sp>
        <p:nvSpPr>
          <p:cNvPr id="31746" name="Rectangle 5"/>
          <p:cNvSpPr>
            <a:spLocks noGrp="1"/>
          </p:cNvSpPr>
          <p:nvPr>
            <p:ph sz="half" idx="4294967295"/>
          </p:nvPr>
        </p:nvSpPr>
        <p:spPr>
          <a:xfrm>
            <a:off x="250825" y="1341438"/>
            <a:ext cx="4156075" cy="4764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ул. Советская, п. Вербилки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 0,8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футбольное поле;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жилая застройка;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 - с юга – жилая застройка;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дом культуры.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собственность муниципального образования г.п. Вербилки.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 по границе земельного участка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      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31747" name="Picture 7" descr="5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412875"/>
            <a:ext cx="4319587" cy="4392613"/>
          </a:xfrm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779838" y="6092825"/>
            <a:ext cx="50498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 b="1" i="1">
                <a:latin typeface="Times New Roman" pitchFamily="18" charset="0"/>
              </a:rPr>
              <a:t>строительство</a:t>
            </a:r>
            <a:r>
              <a:rPr lang="ru-RU" sz="1400" b="1">
                <a:latin typeface="Times New Roman" pitchFamily="18" charset="0"/>
              </a:rPr>
              <a:t> </a:t>
            </a:r>
            <a:r>
              <a:rPr lang="ru-RU" sz="1400" b="1" i="1">
                <a:latin typeface="Times New Roman" pitchFamily="18" charset="0"/>
              </a:rPr>
              <a:t>Физкультурно-оздоровительного комплекса.</a:t>
            </a:r>
          </a:p>
        </p:txBody>
      </p:sp>
      <p:sp>
        <p:nvSpPr>
          <p:cNvPr id="31749" name="AutoShape 6"/>
          <p:cNvSpPr>
            <a:spLocks/>
          </p:cNvSpPr>
          <p:nvPr/>
        </p:nvSpPr>
        <p:spPr bwMode="auto">
          <a:xfrm>
            <a:off x="6084888" y="4292600"/>
            <a:ext cx="581025" cy="295275"/>
          </a:xfrm>
          <a:prstGeom prst="callout2">
            <a:avLst>
              <a:gd name="adj1" fmla="val 38708"/>
              <a:gd name="adj2" fmla="val 113116"/>
              <a:gd name="adj3" fmla="val 38708"/>
              <a:gd name="adj4" fmla="val 221310"/>
              <a:gd name="adj5" fmla="val -190324"/>
              <a:gd name="adj6" fmla="val 331148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Times New Roman" pitchFamily="18" charset="0"/>
              </a:rPr>
              <a:t>0,8 га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type="title" idx="4294967295"/>
          </p:nvPr>
        </p:nvSpPr>
        <p:spPr>
          <a:xfrm>
            <a:off x="1042988" y="365125"/>
            <a:ext cx="7472362" cy="542925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>13. Гимназия</a:t>
            </a:r>
            <a:r>
              <a:rPr lang="ru-RU" sz="2900" smtClean="0"/>
              <a:t/>
            </a:r>
            <a:br>
              <a:rPr lang="ru-RU" sz="2900" smtClean="0"/>
            </a:br>
            <a:endParaRPr lang="ru-RU" sz="2900" smtClean="0"/>
          </a:p>
        </p:txBody>
      </p:sp>
      <p:sp>
        <p:nvSpPr>
          <p:cNvPr id="32770" name="Rectangle 5"/>
          <p:cNvSpPr>
            <a:spLocks noGrp="1"/>
          </p:cNvSpPr>
          <p:nvPr>
            <p:ph sz="half" idx="4294967295"/>
          </p:nvPr>
        </p:nvSpPr>
        <p:spPr>
          <a:xfrm>
            <a:off x="250825" y="1341438"/>
            <a:ext cx="4244975" cy="51831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Рядом с ул. Победы в г. Талдом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 0,85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ГОУ СПО МО колледж декоративно-прикладного искусства;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жилая застройка;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 - с юга – районная больница;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районная больница;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 по границе земельного участка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32771" name="Picture 7" descr="5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341438"/>
            <a:ext cx="4464050" cy="4464050"/>
          </a:xfrm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4643438" y="6011863"/>
            <a:ext cx="29130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 b="1" i="1">
                <a:latin typeface="Times New Roman" pitchFamily="18" charset="0"/>
              </a:rPr>
              <a:t>строительство</a:t>
            </a:r>
            <a:r>
              <a:rPr lang="ru-RU" sz="1400" b="1">
                <a:latin typeface="Times New Roman" pitchFamily="18" charset="0"/>
              </a:rPr>
              <a:t> </a:t>
            </a:r>
            <a:r>
              <a:rPr lang="ru-RU" sz="1400" b="1" i="1">
                <a:latin typeface="Times New Roman" pitchFamily="18" charset="0"/>
              </a:rPr>
              <a:t>Гимназии</a:t>
            </a:r>
          </a:p>
        </p:txBody>
      </p:sp>
      <p:sp>
        <p:nvSpPr>
          <p:cNvPr id="32773" name="AutoShape 6"/>
          <p:cNvSpPr>
            <a:spLocks/>
          </p:cNvSpPr>
          <p:nvPr/>
        </p:nvSpPr>
        <p:spPr bwMode="auto">
          <a:xfrm>
            <a:off x="4932363" y="4868863"/>
            <a:ext cx="773112" cy="295275"/>
          </a:xfrm>
          <a:prstGeom prst="callout2">
            <a:avLst>
              <a:gd name="adj1" fmla="val 38708"/>
              <a:gd name="adj2" fmla="val 109852"/>
              <a:gd name="adj3" fmla="val 38708"/>
              <a:gd name="adj4" fmla="val 192940"/>
              <a:gd name="adj5" fmla="val -396773"/>
              <a:gd name="adj6" fmla="val 277338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Times New Roman" pitchFamily="18" charset="0"/>
              </a:rPr>
              <a:t>0,85 га</a:t>
            </a: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Текст 5"/>
          <p:cNvSpPr txBox="1">
            <a:spLocks/>
          </p:cNvSpPr>
          <p:nvPr/>
        </p:nvSpPr>
        <p:spPr bwMode="auto">
          <a:xfrm>
            <a:off x="611188" y="5300663"/>
            <a:ext cx="82089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Общая площадь Талдомского муниципального района составляет 142663 Га.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Численность населения по состоянию на 1 января 2014 года 48 398 человек.</a:t>
            </a:r>
          </a:p>
        </p:txBody>
      </p:sp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>
          <a:xfrm>
            <a:off x="849313" y="382588"/>
            <a:ext cx="7772400" cy="476250"/>
          </a:xfrm>
        </p:spPr>
        <p:txBody>
          <a:bodyPr>
            <a:spAutoFit/>
          </a:bodyPr>
          <a:lstStyle/>
          <a:p>
            <a:pPr algn="ctr" defTabSz="914400" eaLnBrk="1" hangingPunct="1"/>
            <a:r>
              <a:rPr lang="ru-RU" sz="2800" b="1" smtClean="0">
                <a:solidFill>
                  <a:srgbClr val="000000"/>
                </a:solidFill>
              </a:rPr>
              <a:t>Талдомский муниципальный район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484313"/>
            <a:ext cx="611981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 idx="4294967295"/>
          </p:nvPr>
        </p:nvSpPr>
        <p:spPr>
          <a:xfrm>
            <a:off x="1042988" y="365125"/>
            <a:ext cx="7472362" cy="687388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14. Многофункциональный культурный центр</a:t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> в с. Квашенки </a:t>
            </a:r>
          </a:p>
        </p:txBody>
      </p:sp>
      <p:sp>
        <p:nvSpPr>
          <p:cNvPr id="33794" name="Rectangle 5"/>
          <p:cNvSpPr>
            <a:spLocks noGrp="1"/>
          </p:cNvSpPr>
          <p:nvPr>
            <p:ph sz="half" idx="4294967295"/>
          </p:nvPr>
        </p:nvSpPr>
        <p:spPr>
          <a:xfrm>
            <a:off x="250825" y="1484313"/>
            <a:ext cx="4244975" cy="49688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В центре с Квашенки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 0,3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автодорога «Талдом-Нерль»;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памятник воинам-землякам, погибшим в годы Великой Отечественной войны в 1941-1945 гг;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 - с юга – проезд;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мелиоративная канава;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собственность муниципального образования с.п. Квашенки 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 0,1 км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33795" name="Picture 7" descr="5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412875"/>
            <a:ext cx="4464050" cy="4392613"/>
          </a:xfrm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4716463" y="5770563"/>
            <a:ext cx="41449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 b="1" i="1">
                <a:latin typeface="Times New Roman" pitchFamily="18" charset="0"/>
              </a:rPr>
              <a:t>строительство  многофункционального</a:t>
            </a:r>
          </a:p>
          <a:p>
            <a:r>
              <a:rPr lang="ru-RU" sz="1400" b="1" i="1">
                <a:latin typeface="Times New Roman" pitchFamily="18" charset="0"/>
              </a:rPr>
              <a:t>Культурного центра (клуб с ФАП с библиотекой)</a:t>
            </a:r>
          </a:p>
          <a:p>
            <a:r>
              <a:rPr lang="ru-RU" sz="1400" b="1" i="1">
                <a:latin typeface="Times New Roman" pitchFamily="18" charset="0"/>
              </a:rPr>
              <a:t>  с. Квашенки на 150 мест</a:t>
            </a:r>
          </a:p>
        </p:txBody>
      </p:sp>
      <p:sp>
        <p:nvSpPr>
          <p:cNvPr id="33797" name="AutoShape 6"/>
          <p:cNvSpPr>
            <a:spLocks/>
          </p:cNvSpPr>
          <p:nvPr/>
        </p:nvSpPr>
        <p:spPr bwMode="auto">
          <a:xfrm>
            <a:off x="5219700" y="1628775"/>
            <a:ext cx="773113" cy="295275"/>
          </a:xfrm>
          <a:prstGeom prst="callout2">
            <a:avLst>
              <a:gd name="adj1" fmla="val 38708"/>
              <a:gd name="adj2" fmla="val 109852"/>
              <a:gd name="adj3" fmla="val 38708"/>
              <a:gd name="adj4" fmla="val 162481"/>
              <a:gd name="adj5" fmla="val 329032"/>
              <a:gd name="adj6" fmla="val 213301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Times New Roman" pitchFamily="18" charset="0"/>
              </a:rPr>
              <a:t>0,3 га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/>
          </p:cNvSpPr>
          <p:nvPr>
            <p:ph type="title" idx="4294967295"/>
          </p:nvPr>
        </p:nvSpPr>
        <p:spPr>
          <a:xfrm>
            <a:off x="900113" y="365125"/>
            <a:ext cx="7920037" cy="615950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15. Газовая котельная в с.Николо - Кропотки </a:t>
            </a:r>
          </a:p>
        </p:txBody>
      </p:sp>
      <p:sp>
        <p:nvSpPr>
          <p:cNvPr id="34818" name="Rectangle 5"/>
          <p:cNvSpPr>
            <a:spLocks noGrp="1"/>
          </p:cNvSpPr>
          <p:nvPr>
            <p:ph sz="half" idx="4294967295"/>
          </p:nvPr>
        </p:nvSpPr>
        <p:spPr>
          <a:xfrm>
            <a:off x="250825" y="1412875"/>
            <a:ext cx="4244975" cy="51117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В центре с. Николо-Кропотки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 0,15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мазутная котельная;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гаражи;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 - с юга – гаражи;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свободная территория;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 – по границе участка;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 – по границе участка;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 - отсутствует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 - по границе участка;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 - по границе участка.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34819" name="Picture 7" descr="1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 l="4622" t="5310" r="3391" b="30734"/>
          <a:stretch>
            <a:fillRect/>
          </a:stretch>
        </p:blipFill>
        <p:spPr>
          <a:xfrm>
            <a:off x="4572000" y="1412875"/>
            <a:ext cx="4392613" cy="4464050"/>
          </a:xfrm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4572000" y="5915025"/>
            <a:ext cx="29749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использования: </a:t>
            </a:r>
          </a:p>
          <a:p>
            <a:r>
              <a:rPr lang="ru-RU" sz="1400" b="1" i="1">
                <a:latin typeface="Times New Roman" pitchFamily="18" charset="0"/>
              </a:rPr>
              <a:t>строительство газовой котельной</a:t>
            </a:r>
          </a:p>
          <a:p>
            <a:endParaRPr lang="ru-RU" sz="1400" b="1">
              <a:latin typeface="Times New Roman" pitchFamily="18" charset="0"/>
            </a:endParaRPr>
          </a:p>
        </p:txBody>
      </p:sp>
      <p:sp>
        <p:nvSpPr>
          <p:cNvPr id="34821" name="AutoShape 6"/>
          <p:cNvSpPr>
            <a:spLocks/>
          </p:cNvSpPr>
          <p:nvPr/>
        </p:nvSpPr>
        <p:spPr bwMode="auto">
          <a:xfrm>
            <a:off x="7885113" y="3141663"/>
            <a:ext cx="792162" cy="576262"/>
          </a:xfrm>
          <a:prstGeom prst="callout2">
            <a:avLst>
              <a:gd name="adj1" fmla="val 19833"/>
              <a:gd name="adj2" fmla="val -9620"/>
              <a:gd name="adj3" fmla="val 19833"/>
              <a:gd name="adj4" fmla="val -44088"/>
              <a:gd name="adj5" fmla="val 127546"/>
              <a:gd name="adj6" fmla="val -77356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 type="oval" w="med" len="med"/>
          </a:ln>
        </p:spPr>
        <p:txBody>
          <a:bodyPr/>
          <a:lstStyle/>
          <a:p>
            <a:r>
              <a:rPr lang="ru-RU" sz="1000">
                <a:latin typeface="Times New Roman" pitchFamily="18" charset="0"/>
              </a:rPr>
              <a:t>Новая газовая котельная</a:t>
            </a:r>
            <a:endParaRPr lang="ru-RU"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1412875"/>
            <a:ext cx="8569325" cy="4176713"/>
          </a:xfrm>
        </p:spPr>
        <p:txBody>
          <a:bodyPr/>
          <a:lstStyle/>
          <a:p>
            <a:pPr eaLnBrk="1" hangingPunct="1"/>
            <a:r>
              <a:rPr lang="ru-RU" sz="16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Реализация инвестиционных проектов  позволит:</a:t>
            </a:r>
            <a:r>
              <a:rPr lang="ru-RU" sz="24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повысить качество жизни населения района;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улучшить качество предоставляемых услуг населению;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уменьшить маятниковую миграцию;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открыть новые высококвалифицированные рабочие места.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  <a:cs typeface="Times New Roman" pitchFamily="18" charset="0"/>
              </a:rPr>
            </a:br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0113" y="2492375"/>
            <a:ext cx="7704137" cy="18002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Прямоугольник 1"/>
          <p:cNvSpPr>
            <a:spLocks noChangeArrowheads="1"/>
          </p:cNvSpPr>
          <p:nvPr/>
        </p:nvSpPr>
        <p:spPr bwMode="auto">
          <a:xfrm>
            <a:off x="1331913" y="188913"/>
            <a:ext cx="655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Предпосылки развития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Талдомского муниципального района</a:t>
            </a:r>
          </a:p>
        </p:txBody>
      </p:sp>
      <p:sp>
        <p:nvSpPr>
          <p:cNvPr id="16395" name="Прямоугольник 3"/>
          <p:cNvSpPr>
            <a:spLocks noChangeArrowheads="1"/>
          </p:cNvSpPr>
          <p:nvPr/>
        </p:nvSpPr>
        <p:spPr bwMode="auto">
          <a:xfrm>
            <a:off x="250825" y="1916113"/>
            <a:ext cx="3702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Талдомского муниципального района , чел.</a:t>
            </a:r>
          </a:p>
          <a:p>
            <a:pPr algn="ctr"/>
            <a:endParaRPr lang="ru-RU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393" name="Object 9"/>
          <p:cNvGraphicFramePr>
            <a:graphicFrameLocks noChangeAspect="1"/>
          </p:cNvGraphicFramePr>
          <p:nvPr/>
        </p:nvGraphicFramePr>
        <p:xfrm>
          <a:off x="3995738" y="1581150"/>
          <a:ext cx="5148262" cy="3503613"/>
        </p:xfrm>
        <a:graphic>
          <a:graphicData uri="http://schemas.openxmlformats.org/presentationml/2006/ole">
            <p:oleObj spid="_x0000_s16393" name="Диаграмма" r:id="rId3" imgW="7096049" imgH="4362602" progId="Excel.Chart.8">
              <p:embed/>
            </p:oleObj>
          </a:graphicData>
        </a:graphic>
      </p:graphicFrame>
      <p:pic>
        <p:nvPicPr>
          <p:cNvPr id="1639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68638"/>
            <a:ext cx="39338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6"/>
          <p:cNvSpPr>
            <a:spLocks noChangeArrowheads="1"/>
          </p:cNvSpPr>
          <p:nvPr/>
        </p:nvSpPr>
        <p:spPr bwMode="auto">
          <a:xfrm>
            <a:off x="1619250" y="2708275"/>
            <a:ext cx="5867400" cy="7207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Трудовые ресурсы 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18,686 тыс.человек</a:t>
            </a:r>
          </a:p>
        </p:txBody>
      </p:sp>
      <p:sp>
        <p:nvSpPr>
          <p:cNvPr id="17410" name="AutoShape 7"/>
          <p:cNvSpPr>
            <a:spLocks noChangeArrowheads="1"/>
          </p:cNvSpPr>
          <p:nvPr/>
        </p:nvSpPr>
        <p:spPr bwMode="auto">
          <a:xfrm>
            <a:off x="1619250" y="1844675"/>
            <a:ext cx="5867400" cy="7207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Численность населения на 01.01.2014 г. 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48,398 тыс. человек</a:t>
            </a:r>
          </a:p>
        </p:txBody>
      </p:sp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1600200" y="3500438"/>
            <a:ext cx="5867400" cy="86518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Численность граждан, выезжающих на работу из 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муниципального образования в другие регионы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9,6 тыс. человек</a:t>
            </a:r>
          </a:p>
        </p:txBody>
      </p:sp>
      <p:sp>
        <p:nvSpPr>
          <p:cNvPr id="17412" name="AutoShape 12"/>
          <p:cNvSpPr>
            <a:spLocks noChangeArrowheads="1"/>
          </p:cNvSpPr>
          <p:nvPr/>
        </p:nvSpPr>
        <p:spPr bwMode="auto">
          <a:xfrm>
            <a:off x="1592263" y="4508500"/>
            <a:ext cx="5867400" cy="9366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Численность граждан, приезжающих на работу в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 район из других регионов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0,1 тыс.человек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AutoShape 12"/>
          <p:cNvSpPr>
            <a:spLocks noChangeArrowheads="1"/>
          </p:cNvSpPr>
          <p:nvPr/>
        </p:nvSpPr>
        <p:spPr bwMode="auto">
          <a:xfrm>
            <a:off x="1600200" y="5589588"/>
            <a:ext cx="5867400" cy="79216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Численность, занятых в экономике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15,4 тыс.человек</a:t>
            </a:r>
          </a:p>
        </p:txBody>
      </p:sp>
      <p:sp>
        <p:nvSpPr>
          <p:cNvPr id="17414" name="Прямоугольник 10"/>
          <p:cNvSpPr>
            <a:spLocks noChangeArrowheads="1"/>
          </p:cNvSpPr>
          <p:nvPr/>
        </p:nvSpPr>
        <p:spPr bwMode="auto">
          <a:xfrm>
            <a:off x="827088" y="184150"/>
            <a:ext cx="7489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Маятниковая миграция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Талдомского муниципального района за 2013 год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 txBox="1">
            <a:spLocks/>
          </p:cNvSpPr>
          <p:nvPr/>
        </p:nvSpPr>
        <p:spPr bwMode="auto">
          <a:xfrm>
            <a:off x="755650" y="115888"/>
            <a:ext cx="77724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>
              <a:lnSpc>
                <a:spcPct val="90000"/>
              </a:lnSpc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Схема формирования инвестиционной стратегии 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Талдомского муниципального района </a:t>
            </a:r>
          </a:p>
        </p:txBody>
      </p:sp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5076825" y="1836738"/>
            <a:ext cx="40671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ru-RU" sz="1400" b="1">
                <a:latin typeface="Times New Roman" pitchFamily="18" charset="0"/>
              </a:rPr>
              <a:t>1. «Индустриальный парк Талдом». 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2. «Индустриальный парк Северный». 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З. «Агропромышленный комплекс».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4. «Агропромышленный комплекс».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5. «Агропромышленный комплекс».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6. «Агропромышленный комплекс». 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7. «Агропромышленный комплекс».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</a:rPr>
              <a:t> 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8. Логистический центр.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</a:rPr>
              <a:t>  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9. Научно-производственный комплекс.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</a:rPr>
              <a:t> 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10. Детский сад.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11. Физкультурно-оздоровительный комплекс с плавательным  бассейном в п. Запрудня.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12. Физкультурно-оздоровительный комплекс в п. Вербилки.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13. Гимназия.</a:t>
            </a:r>
            <a:endParaRPr lang="ru-RU" sz="1400">
              <a:latin typeface="Times New Roman" pitchFamily="18" charset="0"/>
            </a:endParaRPr>
          </a:p>
          <a:p>
            <a:pPr indent="449263"/>
            <a:r>
              <a:rPr lang="ru-RU" sz="1400" b="1">
                <a:latin typeface="Times New Roman" pitchFamily="18" charset="0"/>
              </a:rPr>
              <a:t>14. Многофункциональный культурный центр в с. Квашенки.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</a:rPr>
              <a:t/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15. Газовая котельная в с.Николо-Кропотки.</a:t>
            </a:r>
          </a:p>
          <a:p>
            <a:pPr indent="449263"/>
            <a:endParaRPr lang="ru-RU" sz="1400" b="1">
              <a:latin typeface="Times New Roman" pitchFamily="18" charset="0"/>
            </a:endParaRPr>
          </a:p>
        </p:txBody>
      </p:sp>
      <p:pic>
        <p:nvPicPr>
          <p:cNvPr id="18435" name="Picture 11" descr="Карта Ди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438"/>
            <a:ext cx="50768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2"/>
          <p:cNvSpPr>
            <a:spLocks noChangeArrowheads="1"/>
          </p:cNvSpPr>
          <p:nvPr/>
        </p:nvSpPr>
        <p:spPr bwMode="auto">
          <a:xfrm>
            <a:off x="3435350" y="404813"/>
            <a:ext cx="241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Перечень проектов</a:t>
            </a: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755650" y="1620838"/>
            <a:ext cx="777716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ru-RU" b="1">
                <a:latin typeface="Times New Roman" pitchFamily="18" charset="0"/>
              </a:rPr>
              <a:t>1. «Индустриальный парк Талдом». 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2. «Индустриальный парк Северный». 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З. «Агропромышленный комплекс».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4. «Агропромышленный комплекс».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5. «Агропромышленный комплекс».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6. «Агропромышленный комплекс». 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7. «Агропромышленный комплекс».</a:t>
            </a:r>
            <a:r>
              <a:rPr lang="ru-RU">
                <a:latin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</a:rPr>
              <a:t> 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8. Логистический центр.</a:t>
            </a:r>
            <a:r>
              <a:rPr lang="ru-RU"/>
              <a:t> </a:t>
            </a:r>
            <a:r>
              <a:rPr lang="ru-RU" b="1">
                <a:latin typeface="Times New Roman" pitchFamily="18" charset="0"/>
              </a:rPr>
              <a:t>  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9. Научно-производственный комплекс.</a:t>
            </a:r>
            <a:r>
              <a:rPr lang="ru-RU"/>
              <a:t> </a:t>
            </a:r>
            <a:r>
              <a:rPr lang="ru-RU" b="1">
                <a:latin typeface="Times New Roman" pitchFamily="18" charset="0"/>
              </a:rPr>
              <a:t> 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10. Детский сад.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11. Физкультурно-оздоровительный комплекс с плавательным  </a:t>
            </a:r>
          </a:p>
          <a:p>
            <a:pPr indent="449263"/>
            <a:r>
              <a:rPr lang="ru-RU" b="1">
                <a:latin typeface="Times New Roman" pitchFamily="18" charset="0"/>
              </a:rPr>
              <a:t>бассейном в п. Запрудня.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12. Физкультурно-оздоровительный комплекс в п. Вербилки.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13. Гимназия.</a:t>
            </a:r>
            <a:endParaRPr lang="ru-RU">
              <a:latin typeface="Times New Roman" pitchFamily="18" charset="0"/>
            </a:endParaRPr>
          </a:p>
          <a:p>
            <a:pPr indent="449263"/>
            <a:r>
              <a:rPr lang="ru-RU" b="1">
                <a:latin typeface="Times New Roman" pitchFamily="18" charset="0"/>
              </a:rPr>
              <a:t>14. Многофункциональный культурный центр в с. Квашенки.</a:t>
            </a:r>
            <a:r>
              <a:rPr lang="ru-RU"/>
              <a:t> </a:t>
            </a:r>
            <a:r>
              <a:rPr lang="ru-RU" b="1">
                <a:latin typeface="Times New Roman" pitchFamily="18" charset="0"/>
              </a:rPr>
              <a:t/>
            </a:r>
            <a:br>
              <a:rPr lang="ru-RU" b="1">
                <a:latin typeface="Times New Roman" pitchFamily="18" charset="0"/>
              </a:rPr>
            </a:br>
            <a:r>
              <a:rPr lang="ru-RU" b="1">
                <a:latin typeface="Times New Roman" pitchFamily="18" charset="0"/>
              </a:rPr>
              <a:t>       15. Газовая котельная в с.Николо-Кропотки.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1116013" y="365125"/>
            <a:ext cx="7399337" cy="760413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1. «Индустриальный парк Талдом»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250825" y="1739900"/>
            <a:ext cx="40513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1.1. Местоположение: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Юго-восточнее г. Талдом  (схема прилагается).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1.2. Площадь земельного участка – 44,8 га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1.3. Описание границ: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севера – промплощадка г. Талдом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востока – автодорога «Дмитров-Талдом-Темпы»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юга – земли сельскохозяйственного назначения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с запада – железная дорога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1.4. Правообладатель земельного участка –  44,8 га передается в постоянное бессрочное пользование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водоснабжение – до 0,5 км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канализование – до 0,5 км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газоснабжение – до 0,5 км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электроснабжение- до 0,5 км</a:t>
            </a:r>
          </a:p>
          <a:p>
            <a:pPr marL="171450" indent="-171450" defTabSz="685800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- теплоснабжение- - 1,0 км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419475" y="5708650"/>
            <a:ext cx="5629275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 i="1">
                <a:latin typeface="Times New Roman" pitchFamily="18" charset="0"/>
              </a:rPr>
              <a:t>Предложения для использования</a:t>
            </a:r>
            <a:r>
              <a:rPr lang="ru-RU" sz="1400">
                <a:latin typeface="Times New Roman" pitchFamily="18" charset="0"/>
              </a:rPr>
              <a:t>:</a:t>
            </a:r>
          </a:p>
          <a:p>
            <a:r>
              <a:rPr lang="ru-RU" sz="1400">
                <a:latin typeface="Times New Roman" pitchFamily="18" charset="0"/>
              </a:rPr>
              <a:t> </a:t>
            </a:r>
            <a:r>
              <a:rPr lang="ru-RU" sz="1200">
                <a:latin typeface="Times New Roman" pitchFamily="18" charset="0"/>
              </a:rPr>
              <a:t>Возможно любое производственное строительство с санитарной зоной менее 1 км.</a:t>
            </a:r>
          </a:p>
          <a:p>
            <a:r>
              <a:rPr lang="ru-RU" sz="1200">
                <a:latin typeface="Times New Roman" pitchFamily="18" charset="0"/>
              </a:rPr>
              <a:t> Предполагается передача в постоянное бессрочное пользование ГБУ МО </a:t>
            </a:r>
          </a:p>
          <a:p>
            <a:r>
              <a:rPr lang="ru-RU" sz="1200">
                <a:latin typeface="Times New Roman" pitchFamily="18" charset="0"/>
              </a:rPr>
              <a:t>«Центр содействия развития земельного имущественного комплекса МО» 44,8 га</a:t>
            </a:r>
          </a:p>
          <a:p>
            <a:r>
              <a:rPr lang="ru-RU" sz="1200">
                <a:latin typeface="Times New Roman" pitchFamily="18" charset="0"/>
              </a:rPr>
              <a:t> под индустриальный парк.</a:t>
            </a:r>
            <a:endParaRPr lang="ru-RU" sz="1400">
              <a:latin typeface="Times New Roman" pitchFamily="18" charset="0"/>
            </a:endParaRPr>
          </a:p>
        </p:txBody>
      </p:sp>
      <p:pic>
        <p:nvPicPr>
          <p:cNvPr id="20484" name="Picture 6" descr="Без имени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412875"/>
            <a:ext cx="47529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7"/>
          <p:cNvSpPr>
            <a:spLocks/>
          </p:cNvSpPr>
          <p:nvPr/>
        </p:nvSpPr>
        <p:spPr bwMode="auto">
          <a:xfrm>
            <a:off x="5395913" y="2306638"/>
            <a:ext cx="655637" cy="295275"/>
          </a:xfrm>
          <a:prstGeom prst="callout2">
            <a:avLst>
              <a:gd name="adj1" fmla="val 38708"/>
              <a:gd name="adj2" fmla="val 111620"/>
              <a:gd name="adj3" fmla="val 38708"/>
              <a:gd name="adj4" fmla="val 148667"/>
              <a:gd name="adj5" fmla="val 404301"/>
              <a:gd name="adj6" fmla="val 151333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Times New Roman" pitchFamily="18" charset="0"/>
              </a:rPr>
              <a:t>44,8 га</a:t>
            </a: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684213" y="342900"/>
            <a:ext cx="8061325" cy="749300"/>
          </a:xfrm>
        </p:spPr>
        <p:txBody>
          <a:bodyPr>
            <a:spAutoFit/>
          </a:bodyPr>
          <a:lstStyle/>
          <a:p>
            <a:pPr algn="ctr" eaLnBrk="1" hangingPunct="1"/>
            <a:r>
              <a:rPr lang="ru-RU" sz="2400" b="1" smtClean="0">
                <a:solidFill>
                  <a:srgbClr val="000000"/>
                </a:solidFill>
              </a:rPr>
              <a:t>2. </a:t>
            </a:r>
            <a:r>
              <a:rPr lang="ru-RU" sz="2400" b="1" smtClean="0"/>
              <a:t>«Индустриальный парк Северный»</a:t>
            </a:r>
            <a:r>
              <a:rPr lang="ru-RU" sz="2400" b="1" smtClean="0">
                <a:solidFill>
                  <a:srgbClr val="000000"/>
                </a:solidFill>
              </a:rPr>
              <a:t> </a:t>
            </a:r>
            <a:br>
              <a:rPr lang="ru-RU" sz="2400" b="1" smtClean="0">
                <a:solidFill>
                  <a:srgbClr val="000000"/>
                </a:solidFill>
              </a:rPr>
            </a:br>
            <a:endParaRPr lang="ru-RU" sz="2400" b="1" smtClean="0">
              <a:solidFill>
                <a:srgbClr val="000000"/>
              </a:solidFill>
            </a:endParaRPr>
          </a:p>
        </p:txBody>
      </p:sp>
      <p:sp>
        <p:nvSpPr>
          <p:cNvPr id="21506" name="Rectangle 35"/>
          <p:cNvSpPr>
            <a:spLocks noGrp="1"/>
          </p:cNvSpPr>
          <p:nvPr>
            <p:ph sz="half" idx="4294967295"/>
          </p:nvPr>
        </p:nvSpPr>
        <p:spPr>
          <a:xfrm>
            <a:off x="628650" y="1412875"/>
            <a:ext cx="4087813" cy="47640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0,8 км восточнее п. Северный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 60,8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автодорога «Талдом-Мокряги»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в 0,3 км от д. Пенкино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юга – гос.лесной фонд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индивидуальная жилая застройка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находится в постоянном бессрочном пользовании ГБУ МО «Центр содействия развития земельного имущественного комплекса МО» 60,8 га под индустриальный парк 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 0,8 км.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4535488" y="5661025"/>
            <a:ext cx="46085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 i="1" u="sng">
                <a:latin typeface="Times New Roman" pitchFamily="18" charset="0"/>
                <a:cs typeface="Times New Roman" pitchFamily="18" charset="0"/>
              </a:rPr>
              <a:t>Предложения:</a:t>
            </a:r>
          </a:p>
          <a:p>
            <a:r>
              <a:rPr lang="ru-RU" sz="1000" b="1">
                <a:latin typeface="Times New Roman" pitchFamily="18" charset="0"/>
              </a:rPr>
              <a:t>Земельный участок под организацию технопарка с охранной зоной от 100 метров.  Удачное место для строительства логистических складов и тепличного хозяйства, другого промышленного производства. На территории парка планируется разместить логистический центр на площади 25-30 га</a:t>
            </a:r>
            <a:endParaRPr lang="ru-RU" b="1"/>
          </a:p>
        </p:txBody>
      </p:sp>
      <p:pic>
        <p:nvPicPr>
          <p:cNvPr id="21508" name="Picture 6" descr="Без имени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341438"/>
            <a:ext cx="396081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AutoShape 7"/>
          <p:cNvSpPr>
            <a:spLocks/>
          </p:cNvSpPr>
          <p:nvPr/>
        </p:nvSpPr>
        <p:spPr bwMode="auto">
          <a:xfrm>
            <a:off x="6042025" y="4297363"/>
            <a:ext cx="655638" cy="295275"/>
          </a:xfrm>
          <a:prstGeom prst="callout2">
            <a:avLst>
              <a:gd name="adj1" fmla="val 38708"/>
              <a:gd name="adj2" fmla="val 111620"/>
              <a:gd name="adj3" fmla="val 38708"/>
              <a:gd name="adj4" fmla="val 188134"/>
              <a:gd name="adj5" fmla="val -227958"/>
              <a:gd name="adj6" fmla="val 220583"/>
            </a:avLst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Times New Roman" pitchFamily="18" charset="0"/>
              </a:rPr>
              <a:t>60,8 га</a:t>
            </a:r>
            <a:endParaRPr lang="ru-RU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9"/>
          <p:cNvSpPr>
            <a:spLocks noGrp="1"/>
          </p:cNvSpPr>
          <p:nvPr>
            <p:ph type="title" idx="4294967295"/>
          </p:nvPr>
        </p:nvSpPr>
        <p:spPr>
          <a:xfrm>
            <a:off x="1476375" y="365125"/>
            <a:ext cx="7038975" cy="542925"/>
          </a:xfrm>
        </p:spPr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3. «Агропромышленный комплекс»</a:t>
            </a:r>
            <a:r>
              <a:rPr lang="ru-RU" sz="2900" smtClean="0"/>
              <a:t> </a:t>
            </a:r>
          </a:p>
        </p:txBody>
      </p:sp>
      <p:sp>
        <p:nvSpPr>
          <p:cNvPr id="22530" name="Rectangle 10"/>
          <p:cNvSpPr>
            <a:spLocks noGrp="1"/>
          </p:cNvSpPr>
          <p:nvPr>
            <p:ph sz="half" idx="4294967295"/>
          </p:nvPr>
        </p:nvSpPr>
        <p:spPr>
          <a:xfrm>
            <a:off x="611188" y="1484313"/>
            <a:ext cx="3867150" cy="43513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1.1. Местоположение: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Юго-восточнее деревни Дмитровка (схема прилагается).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1.2. Площадь земельного участка –133 га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1.3. Описание границ: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севера – деревня Дмитровка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востока – земли СПК «Доброволец»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юга – земли СПК «Доброволец»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с запада – автодорога «Кунилово-Храброво»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1.4. Правообладатель земельного участка –  государственная неразграниченная собственность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1.5. Возможность подключения к инженерным сетям: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водоснабжение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канализование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газоснабжение – отсутствует;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электроснабжение – по границе участка;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- теплоснабжение - отсутствует.</a:t>
            </a:r>
          </a:p>
          <a:p>
            <a:pPr>
              <a:buFont typeface="Arial" charset="0"/>
              <a:buNone/>
            </a:pPr>
            <a:r>
              <a:rPr lang="ru-RU" sz="1200" smtClean="0">
                <a:latin typeface="Times New Roman" pitchFamily="18" charset="0"/>
              </a:rPr>
              <a:t>Существует при выполнении Технических условий, выданных соответствующими службами в установленном порядке</a:t>
            </a:r>
          </a:p>
        </p:txBody>
      </p:sp>
      <p:pic>
        <p:nvPicPr>
          <p:cNvPr id="22531" name="Picture 9" descr="Безымянный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412875"/>
            <a:ext cx="4244975" cy="4321175"/>
          </a:xfrm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651500" y="5876925"/>
            <a:ext cx="256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 b="1" i="1">
                <a:latin typeface="Times New Roman" pitchFamily="18" charset="0"/>
              </a:rPr>
              <a:t>Предложения для использования</a:t>
            </a:r>
            <a:r>
              <a:rPr lang="ru-RU" sz="1200">
                <a:latin typeface="Times New Roman" pitchFamily="18" charset="0"/>
              </a:rPr>
              <a:t>: </a:t>
            </a:r>
          </a:p>
          <a:p>
            <a: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>
                <a:latin typeface="Times New Roman" pitchFamily="18" charset="0"/>
              </a:rPr>
              <a:t>под агропромышленный комплекс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2207</TotalTime>
  <Words>1591</Words>
  <Application>Microsoft Office PowerPoint</Application>
  <PresentationFormat>Экран (4:3)</PresentationFormat>
  <Paragraphs>356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 Light</vt:lpstr>
      <vt:lpstr>Calibri</vt:lpstr>
      <vt:lpstr>Times New Roman</vt:lpstr>
      <vt:lpstr>Тема Office</vt:lpstr>
      <vt:lpstr>Тема Office</vt:lpstr>
      <vt:lpstr>Диаграмма</vt:lpstr>
      <vt:lpstr>Слайд 1</vt:lpstr>
      <vt:lpstr>Талдомский муниципальный район</vt:lpstr>
      <vt:lpstr>Слайд 3</vt:lpstr>
      <vt:lpstr>Слайд 4</vt:lpstr>
      <vt:lpstr>Слайд 5</vt:lpstr>
      <vt:lpstr>Слайд 6</vt:lpstr>
      <vt:lpstr>1. «Индустриальный парк Талдом»</vt:lpstr>
      <vt:lpstr>2. «Индустриальный парк Северный»  </vt:lpstr>
      <vt:lpstr>3. «Агропромышленный комплекс» </vt:lpstr>
      <vt:lpstr>4. «Агропромышленный комплекс» </vt:lpstr>
      <vt:lpstr>5. «Агропромышленный комплекс»</vt:lpstr>
      <vt:lpstr>6. «Агропромышленный комплекс»</vt:lpstr>
      <vt:lpstr>7. «Агропромышленный комплекс» </vt:lpstr>
      <vt:lpstr>8. Логистический центр.</vt:lpstr>
      <vt:lpstr>9. Научно-производственный комплекс.</vt:lpstr>
      <vt:lpstr>10. Детский сад. </vt:lpstr>
      <vt:lpstr>11. Физкультурно-оздоровительный комплекс с плавательным бассейном в п. Запрудня</vt:lpstr>
      <vt:lpstr>12. Физкультурно-оздоровительный комплекс  в п. Вербилки</vt:lpstr>
      <vt:lpstr> 13. Гимназия </vt:lpstr>
      <vt:lpstr>14. Многофункциональный культурный центр  в с. Квашенки </vt:lpstr>
      <vt:lpstr>15. Газовая котельная в с.Николо - Кропотки </vt:lpstr>
      <vt:lpstr>  Реализация инвестиционных проектов  позволит:  - повысить качество жизни населения района;  - улучшить качество предоставляемых услуг населению;  - уменьшить маятниковую миграцию;  - открыть новые высококвалифицированные рабочие места.   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Администрация</dc:creator>
  <cp:lastModifiedBy>Admin</cp:lastModifiedBy>
  <cp:revision>289</cp:revision>
  <dcterms:created xsi:type="dcterms:W3CDTF">2013-11-17T07:02:19Z</dcterms:created>
  <dcterms:modified xsi:type="dcterms:W3CDTF">2015-02-19T14:36:16Z</dcterms:modified>
</cp:coreProperties>
</file>