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81" r:id="rId3"/>
    <p:sldId id="301" r:id="rId4"/>
    <p:sldId id="287" r:id="rId5"/>
    <p:sldId id="826" r:id="rId6"/>
    <p:sldId id="824" r:id="rId7"/>
    <p:sldId id="825" r:id="rId8"/>
    <p:sldId id="304" r:id="rId9"/>
    <p:sldId id="827" r:id="rId10"/>
    <p:sldId id="828" r:id="rId11"/>
    <p:sldId id="288" r:id="rId12"/>
    <p:sldId id="294" r:id="rId13"/>
    <p:sldId id="305" r:id="rId14"/>
    <p:sldId id="296" r:id="rId15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1912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0000"/>
    <a:srgbClr val="BC0000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0" autoAdjust="0"/>
    <p:restoredTop sz="96445" autoAdjust="0"/>
  </p:normalViewPr>
  <p:slideViewPr>
    <p:cSldViewPr snapToGrid="0">
      <p:cViewPr varScale="1">
        <p:scale>
          <a:sx n="87" d="100"/>
          <a:sy n="87" d="100"/>
        </p:scale>
        <p:origin x="648" y="96"/>
      </p:cViewPr>
      <p:guideLst>
        <p:guide pos="3840"/>
        <p:guide pos="1912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548"/>
    </p:cViewPr>
  </p:sorterViewPr>
  <p:notesViewPr>
    <p:cSldViewPr snapToGrid="0">
      <p:cViewPr varScale="1">
        <p:scale>
          <a:sx n="75" d="100"/>
          <a:sy n="75" d="100"/>
        </p:scale>
        <p:origin x="121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BCAFC7A-71DD-4C2C-B63D-60FDC7DD5449}" type="datetimeFigureOut">
              <a:rPr lang="ru-RU" smtClean="0"/>
              <a:t>03.02.2022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813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A6FC261-E491-4C42-A663-B95247CC46D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031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85ECAFD-F005-4163-B10D-85806DC43F93}" type="datetimeFigureOut">
              <a:rPr lang="ru-RU" smtClean="0"/>
              <a:t>03.02.2022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33E963C-1534-4F8D-B2A7-66D81AA259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185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794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349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265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343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85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660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375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190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158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098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207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660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375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ru-RU" smtClean="0"/>
              <a:t>03.02.2022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03.02.2022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Назва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03.02.2022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редло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03.02.2022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4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2" name="Надпись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ru-RU" sz="12200" b="0" i="0" dirty="0">
                <a:latin typeface="Century Gothic"/>
                <a:ea typeface="+mn-ea"/>
                <a:cs typeface="+mn-cs"/>
              </a:rPr>
              <a:t>"</a:t>
            </a:r>
          </a:p>
        </p:txBody>
      </p:sp>
      <p:sp>
        <p:nvSpPr>
          <p:cNvPr id="15" name="Надпись 14"/>
          <p:cNvSpPr txBox="1"/>
          <p:nvPr/>
        </p:nvSpPr>
        <p:spPr>
          <a:xfrm>
            <a:off x="9322667" y="26094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ru-RU" sz="12200" b="0" i="0" dirty="0">
                <a:latin typeface="Century Gothic"/>
                <a:ea typeface="+mn-ea"/>
                <a:cs typeface="+mn-cs"/>
              </a:rPr>
              <a:t>"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Именная карточ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03.02.2022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менная карточка с предло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2766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03.02.2022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Надпись 8"/>
          <p:cNvSpPr txBox="1"/>
          <p:nvPr/>
        </p:nvSpPr>
        <p:spPr>
          <a:xfrm>
            <a:off x="805368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ru-RU" sz="12200" b="0" i="0" dirty="0">
                <a:latin typeface="Century Gothic"/>
                <a:ea typeface="+mn-ea"/>
                <a:cs typeface="+mn-cs"/>
              </a:rPr>
              <a:t>"</a:t>
            </a:r>
          </a:p>
        </p:txBody>
      </p:sp>
      <p:sp>
        <p:nvSpPr>
          <p:cNvPr id="15" name="Надпись 14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ru-RU" sz="12200" b="0" i="0" dirty="0">
                <a:latin typeface="Century Gothic"/>
                <a:ea typeface="+mn-ea"/>
                <a:cs typeface="+mn-cs"/>
              </a:rPr>
              <a:t>"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03.02.2022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Текст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03.02.2022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столбца с изображ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Рисунок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0" name="Рисунок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1" name="Рисунок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03.02.2022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03.02.2022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2463" y="430213"/>
            <a:ext cx="7423149" cy="5826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03.02.2022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03.02.2022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ru-RU" smtClean="0"/>
              <a:t>03.02.2022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ru-RU" smtClean="0"/>
              <a:t>03.02.2022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ru-RU" smtClean="0"/>
              <a:t>03.02.2022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03.02.2022</a:t>
            </a:fld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03.02.2022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03.02.2022</a:t>
            </a:fld>
            <a:endParaRPr lang="ru-RU" dirty="0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03.02.2022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ru-RU" smtClean="0"/>
              <a:t>03.02.2022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3" r:id="rId14"/>
    <p:sldLayoutId id="2147483665" r:id="rId15"/>
    <p:sldLayoutId id="2147483669" r:id="rId16"/>
    <p:sldLayoutId id="2147483670" r:id="rId17"/>
    <p:sldLayoutId id="2147483658" r:id="rId18"/>
    <p:sldLayoutId id="2147483659" r:id="rId1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Flag-map_of_Moscow_Oblast.svg" TargetMode="External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8.png"/><Relationship Id="rId7" Type="http://schemas.openxmlformats.org/officeDocument/2006/relationships/hyperlink" Target="https://de.fotolia.com/id/114507749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4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openclipart.org/detail/27398/universal-information-symbol-by-missiridia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hyperlink" Target="https://pixabay.com/de/klassiker-telefon-silhouette-163688/" TargetMode="External"/><Relationship Id="rId4" Type="http://schemas.microsoft.com/office/2007/relationships/hdphoto" Target="../media/hdphoto1.wdp"/><Relationship Id="rId9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docs.exdat.com/docs/index-19826.html" TargetMode="External"/><Relationship Id="rId13" Type="http://schemas.openxmlformats.org/officeDocument/2006/relationships/hyperlink" Target="https://www.coloring-book.biz/raskraski/posuda-predmety-byta-kantstovary/chasy/4534" TargetMode="External"/><Relationship Id="rId18" Type="http://schemas.openxmlformats.org/officeDocument/2006/relationships/hyperlink" Target="http://www.freepik.com/free-icon/increasing-stocks-graphic-of-bars_729852.htm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12" Type="http://schemas.microsoft.com/office/2007/relationships/hdphoto" Target="../media/hdphoto3.wdp"/><Relationship Id="rId17" Type="http://schemas.microsoft.com/office/2007/relationships/hdphoto" Target="../media/hdphoto4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20" Type="http://schemas.openxmlformats.org/officeDocument/2006/relationships/hyperlink" Target="http://iventurer.ru/na-chem-zarabatyvayut-v-krizi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hyperlink" Target="http://iconbird.com/view/46796_iconki_bukva_v" TargetMode="External"/><Relationship Id="rId10" Type="http://schemas.openxmlformats.org/officeDocument/2006/relationships/hyperlink" Target="https://ru.wikipedia.org/wiki/%25_(%D0%B7%D0%BD%D0%B0%D0%BA)" TargetMode="External"/><Relationship Id="rId19" Type="http://schemas.openxmlformats.org/officeDocument/2006/relationships/image" Target="../media/image16.jpg"/><Relationship Id="rId4" Type="http://schemas.microsoft.com/office/2007/relationships/hdphoto" Target="../media/hdphoto1.wdp"/><Relationship Id="rId9" Type="http://schemas.openxmlformats.org/officeDocument/2006/relationships/image" Target="../media/image12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0.gif"/><Relationship Id="rId3" Type="http://schemas.openxmlformats.org/officeDocument/2006/relationships/image" Target="../media/image17.png"/><Relationship Id="rId7" Type="http://schemas.openxmlformats.org/officeDocument/2006/relationships/image" Target="../media/image10.png"/><Relationship Id="rId12" Type="http://schemas.openxmlformats.org/officeDocument/2006/relationships/hyperlink" Target="https://thenounproject.com/term/working/" TargetMode="External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www.freepik.com/free-photos-vectors/pat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9.png"/><Relationship Id="rId5" Type="http://schemas.openxmlformats.org/officeDocument/2006/relationships/hyperlink" Target="http://de.depositphotos.com/101606996/stock-illustration-cnc-milling-machine-icon.html" TargetMode="External"/><Relationship Id="rId15" Type="http://schemas.openxmlformats.org/officeDocument/2006/relationships/image" Target="../media/image21.jpg"/><Relationship Id="rId10" Type="http://schemas.openxmlformats.org/officeDocument/2006/relationships/hyperlink" Target="http://ofinansah.kz/?type=4&amp;id=207&amp;lang=ru" TargetMode="External"/><Relationship Id="rId4" Type="http://schemas.microsoft.com/office/2007/relationships/hdphoto" Target="../media/hdphoto5.wdp"/><Relationship Id="rId9" Type="http://schemas.microsoft.com/office/2007/relationships/hdphoto" Target="../media/hdphoto6.wdp"/><Relationship Id="rId14" Type="http://schemas.openxmlformats.org/officeDocument/2006/relationships/hyperlink" Target="https://twitter.com/Inzhener_e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25_(%D0%B7%D0%BD%D0%B0%D0%BA)" TargetMode="External"/><Relationship Id="rId13" Type="http://schemas.openxmlformats.org/officeDocument/2006/relationships/hyperlink" Target="http://iconbird.com/view/46796_iconki_bukva_v" TargetMode="External"/><Relationship Id="rId18" Type="http://schemas.openxmlformats.org/officeDocument/2006/relationships/hyperlink" Target="http://iventurer.ru/na-chem-zarabatyvayut-v-krizis/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17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6" Type="http://schemas.openxmlformats.org/officeDocument/2006/relationships/hyperlink" Target="http://www.freepik.com/free-icon/increasing-stocks-graphic-of-bars_729852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docs.exdat.com/docs/index-19826.html" TargetMode="External"/><Relationship Id="rId11" Type="http://schemas.openxmlformats.org/officeDocument/2006/relationships/hyperlink" Target="https://www.coloring-book.biz/raskraski/posuda-predmety-byta-kantstovary/chasy/4534" TargetMode="External"/><Relationship Id="rId5" Type="http://schemas.openxmlformats.org/officeDocument/2006/relationships/image" Target="../media/image11.gif"/><Relationship Id="rId15" Type="http://schemas.microsoft.com/office/2007/relationships/hdphoto" Target="../media/hdphoto4.wdp"/><Relationship Id="rId10" Type="http://schemas.microsoft.com/office/2007/relationships/hdphoto" Target="../media/hdphoto3.wdp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0.gif"/><Relationship Id="rId18" Type="http://schemas.openxmlformats.org/officeDocument/2006/relationships/hyperlink" Target="http://www.newdesignfile.com/post_construction-crane-vector_396468/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10.png"/><Relationship Id="rId12" Type="http://schemas.openxmlformats.org/officeDocument/2006/relationships/hyperlink" Target="https://thenounproject.com/term/working/" TargetMode="External"/><Relationship Id="rId17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6" Type="http://schemas.openxmlformats.org/officeDocument/2006/relationships/hyperlink" Target="https://www.freepik.com/free-photos-vectors/pat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9.png"/><Relationship Id="rId5" Type="http://schemas.openxmlformats.org/officeDocument/2006/relationships/hyperlink" Target="http://de.depositphotos.com/101606996/stock-illustration-cnc-milling-machine-icon.html" TargetMode="External"/><Relationship Id="rId15" Type="http://schemas.openxmlformats.org/officeDocument/2006/relationships/image" Target="../media/image21.jpg"/><Relationship Id="rId10" Type="http://schemas.openxmlformats.org/officeDocument/2006/relationships/hyperlink" Target="http://ofinansah.kz/?type=4&amp;id=207&amp;lang=ru" TargetMode="External"/><Relationship Id="rId4" Type="http://schemas.microsoft.com/office/2007/relationships/hdphoto" Target="../media/hdphoto5.wdp"/><Relationship Id="rId9" Type="http://schemas.microsoft.com/office/2007/relationships/hdphoto" Target="../media/hdphoto6.wdp"/><Relationship Id="rId14" Type="http://schemas.openxmlformats.org/officeDocument/2006/relationships/hyperlink" Target="https://twitter.com/Inzhener_e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25_(%D0%B7%D0%BD%D0%B0%D0%BA)" TargetMode="External"/><Relationship Id="rId13" Type="http://schemas.openxmlformats.org/officeDocument/2006/relationships/hyperlink" Target="http://iconbird.com/view/46796_iconki_bukva_v" TargetMode="External"/><Relationship Id="rId18" Type="http://schemas.openxmlformats.org/officeDocument/2006/relationships/hyperlink" Target="http://iventurer.ru/na-chem-zarabatyvayut-v-krizis/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17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6" Type="http://schemas.openxmlformats.org/officeDocument/2006/relationships/hyperlink" Target="http://www.freepik.com/free-icon/increasing-stocks-graphic-of-bars_729852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docs.exdat.com/docs/index-19826.html" TargetMode="External"/><Relationship Id="rId11" Type="http://schemas.openxmlformats.org/officeDocument/2006/relationships/hyperlink" Target="https://www.coloring-book.biz/raskraski/posuda-predmety-byta-kantstovary/chasy/4534" TargetMode="External"/><Relationship Id="rId5" Type="http://schemas.openxmlformats.org/officeDocument/2006/relationships/image" Target="../media/image11.gif"/><Relationship Id="rId15" Type="http://schemas.microsoft.com/office/2007/relationships/hdphoto" Target="../media/hdphoto4.wdp"/><Relationship Id="rId10" Type="http://schemas.microsoft.com/office/2007/relationships/hdphoto" Target="../media/hdphoto3.wdp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3">
            <a:extLst>
              <a:ext uri="{FF2B5EF4-FFF2-40B4-BE49-F238E27FC236}">
                <a16:creationId xmlns:a16="http://schemas.microsoft.com/office/drawing/2014/main" id="{35D4A51A-F8A5-4748-9B72-8DA6CDE99987}"/>
              </a:ext>
            </a:extLst>
          </p:cNvPr>
          <p:cNvSpPr txBox="1">
            <a:spLocks/>
          </p:cNvSpPr>
          <p:nvPr/>
        </p:nvSpPr>
        <p:spPr>
          <a:xfrm>
            <a:off x="3175842" y="4543425"/>
            <a:ext cx="8554604" cy="33295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"/>
              </a:spcBef>
            </a:pPr>
            <a:r>
              <a:rPr lang="ru-RU" sz="40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</a:rPr>
              <a:t>Льготные займы промышленным предприятиям Московской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2903220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" y="295275"/>
            <a:ext cx="2733675" cy="7810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587AAE-4497-438D-8D49-6A70D01491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4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651750" y="129181"/>
            <a:ext cx="4777951" cy="451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76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21" name="Прямоугольник 1">
            <a:extLst>
              <a:ext uri="{FF2B5EF4-FFF2-40B4-BE49-F238E27FC236}">
                <a16:creationId xmlns:a16="http://schemas.microsoft.com/office/drawing/2014/main" id="{37557C39-2EA5-4DD0-9C9B-BE92C0DEFC22}"/>
              </a:ext>
            </a:extLst>
          </p:cNvPr>
          <p:cNvSpPr txBox="1">
            <a:spLocks/>
          </p:cNvSpPr>
          <p:nvPr/>
        </p:nvSpPr>
        <p:spPr>
          <a:xfrm>
            <a:off x="1466637" y="317976"/>
            <a:ext cx="8246686" cy="7224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Целевое назначение займа</a:t>
            </a:r>
            <a:endParaRPr lang="ru-RU" sz="3600" b="1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DDDD30B-F77D-4E2D-88AB-DFCE9B45C4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068" y="215669"/>
            <a:ext cx="722492" cy="722492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DA134302-4DB6-44D5-BD8E-26B52DF47BA4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957298481"/>
              </p:ext>
            </p:extLst>
          </p:nvPr>
        </p:nvGraphicFramePr>
        <p:xfrm>
          <a:off x="1364565" y="768350"/>
          <a:ext cx="9748912" cy="5873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6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2871">
                  <a:extLst>
                    <a:ext uri="{9D8B030D-6E8A-4147-A177-3AD203B41FA5}">
                      <a16:colId xmlns:a16="http://schemas.microsoft.com/office/drawing/2014/main" val="3549689516"/>
                    </a:ext>
                  </a:extLst>
                </a:gridCol>
              </a:tblGrid>
              <a:tr h="424492">
                <a:tc gridSpan="2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D40000"/>
                        </a:solidFill>
                        <a:latin typeface="+mn-lt"/>
                      </a:endParaRP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D40000"/>
                        </a:solidFill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492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300" b="1" dirty="0">
                          <a:latin typeface="+mn-lt"/>
                        </a:rPr>
                        <a:t>Разработка нового продукта/технологии, включая: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69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900" dirty="0">
                          <a:latin typeface="+mn-lt"/>
                        </a:rPr>
                        <a:t>• ОКР/ОТР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0" lvl="4" algn="l" defTabSz="457200" rtl="0" eaLnBrk="1" latinLnBrk="0" hangingPunct="1"/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более 30%</a:t>
                      </a:r>
                    </a:p>
                    <a:p>
                      <a:pPr marL="1828800" lvl="4" algn="l" defTabSz="457200" rtl="0" eaLnBrk="1" latinLnBrk="0" hangingPunct="1"/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суммы займа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699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900" dirty="0">
                          <a:latin typeface="+mn-lt"/>
                        </a:rPr>
                        <a:t>• Производственно-технологические, маркетинговые тестирования и испытания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699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900" dirty="0">
                          <a:latin typeface="+mn-lt"/>
                        </a:rPr>
                        <a:t>• Патентные исследования и патентование разработанных решений</a:t>
                      </a:r>
                      <a:endParaRPr lang="ru-RU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038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900" dirty="0">
                          <a:latin typeface="+mn-lt"/>
                        </a:rPr>
                        <a:t>• Сертификация продукции, контрольно-сертификационные процедуры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0038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Сертификация производства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319072"/>
                  </a:ext>
                </a:extLst>
              </a:tr>
              <a:tr h="424492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300" b="1" dirty="0">
                          <a:latin typeface="+mn-lt"/>
                        </a:rPr>
                        <a:t>Инжиниринг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832020"/>
                  </a:ext>
                </a:extLst>
              </a:tr>
              <a:tr h="424492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300" b="1" dirty="0">
                          <a:latin typeface="+mn-lt"/>
                        </a:rPr>
                        <a:t>Приобретение прав на </a:t>
                      </a:r>
                      <a:r>
                        <a:rPr lang="ru-RU" sz="1300" b="1" dirty="0" err="1">
                          <a:latin typeface="+mn-lt"/>
                        </a:rPr>
                        <a:t>РИДы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873749"/>
                  </a:ext>
                </a:extLst>
              </a:tr>
              <a:tr h="457442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300" b="1" dirty="0">
                          <a:latin typeface="+mn-lt"/>
                        </a:rPr>
                        <a:t>Приобретение в собственность промышленного оборудования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108937"/>
                  </a:ext>
                </a:extLst>
              </a:tr>
              <a:tr h="544854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300" b="1" dirty="0">
                          <a:latin typeface="+mn-lt"/>
                        </a:rPr>
                        <a:t>Приобретение и использование специального оборудования для проведения опытно-конструкторских работ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490356"/>
                  </a:ext>
                </a:extLst>
              </a:tr>
              <a:tr h="544854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Расходы, связанные с производством и выводом на рынок пилотных партий продукции 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4"/>
                      <a:r>
                        <a:rPr lang="ru-RU" sz="1000" dirty="0">
                          <a:latin typeface="+mn-lt"/>
                        </a:rPr>
                        <a:t>Не более 25%</a:t>
                      </a:r>
                    </a:p>
                    <a:p>
                      <a:pPr lvl="4"/>
                      <a:r>
                        <a:rPr lang="ru-RU" sz="1000" dirty="0">
                          <a:latin typeface="+mn-lt"/>
                        </a:rPr>
                        <a:t>суммы займа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653547"/>
                  </a:ext>
                </a:extLst>
              </a:tr>
              <a:tr h="44269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300" b="1" dirty="0">
                          <a:latin typeface="+mn-lt"/>
                        </a:rPr>
                        <a:t>Общехозяйственные расходы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lvl="4"/>
                      <a:r>
                        <a:rPr lang="ru-RU" sz="1000" dirty="0">
                          <a:latin typeface="+mn-lt"/>
                        </a:rPr>
                        <a:t>Не более 10%</a:t>
                      </a:r>
                    </a:p>
                    <a:p>
                      <a:pPr lvl="4"/>
                      <a:r>
                        <a:rPr lang="ru-RU" sz="1000" dirty="0">
                          <a:latin typeface="+mn-lt"/>
                        </a:rPr>
                        <a:t>суммы займа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230300"/>
                  </a:ext>
                </a:extLst>
              </a:tr>
            </a:tbl>
          </a:graphicData>
        </a:graphic>
      </p:graphicFrame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4F6D48C-B8EC-40C9-AD1F-B3B31D259D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400"/>
                    </a14:imgEffect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916" t="4386" r="6852" b="6964"/>
          <a:stretch/>
        </p:blipFill>
        <p:spPr>
          <a:xfrm>
            <a:off x="7575873" y="1261870"/>
            <a:ext cx="332259" cy="3240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D8A7B8DC-683F-4246-9F2E-88EDDD79CE5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5724" t="10600" r="5311" b="15525"/>
          <a:stretch/>
        </p:blipFill>
        <p:spPr>
          <a:xfrm>
            <a:off x="7584132" y="1699601"/>
            <a:ext cx="324000" cy="2700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sp>
        <p:nvSpPr>
          <p:cNvPr id="20" name="Номер слайда 6">
            <a:extLst>
              <a:ext uri="{FF2B5EF4-FFF2-40B4-BE49-F238E27FC236}">
                <a16:creationId xmlns:a16="http://schemas.microsoft.com/office/drawing/2014/main" id="{E1E0D746-A336-46F8-9584-B8657C047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6B22F67-5F14-40F8-B530-5944ECD01F9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5724" t="10600" r="5311" b="15525"/>
          <a:stretch/>
        </p:blipFill>
        <p:spPr>
          <a:xfrm>
            <a:off x="7593391" y="2566055"/>
            <a:ext cx="324000" cy="2700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424049C-A2F4-48DB-9564-AF55BB0C03D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5724" t="10600" r="5311" b="15525"/>
          <a:stretch/>
        </p:blipFill>
        <p:spPr>
          <a:xfrm>
            <a:off x="7584132" y="3428801"/>
            <a:ext cx="324000" cy="2700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A66C551-6717-4A62-9648-D94BEAFF9AF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5724" t="10600" r="5311" b="15525"/>
          <a:stretch/>
        </p:blipFill>
        <p:spPr>
          <a:xfrm>
            <a:off x="7593391" y="4330934"/>
            <a:ext cx="324000" cy="2700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71B69C6-F0BA-4F9D-BC85-3B34D4BA26F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5724" t="10600" r="5311" b="15525"/>
          <a:stretch/>
        </p:blipFill>
        <p:spPr>
          <a:xfrm>
            <a:off x="7584132" y="5272626"/>
            <a:ext cx="324000" cy="2700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832484B-4405-4228-AD03-308E0A881C6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5724" t="10600" r="5311" b="15525"/>
          <a:stretch/>
        </p:blipFill>
        <p:spPr>
          <a:xfrm>
            <a:off x="7593391" y="6237461"/>
            <a:ext cx="324000" cy="2700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CE8902E-C69A-414C-9261-DD7363C3AD4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400"/>
                    </a14:imgEffect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916" t="4386" r="6852" b="6964"/>
          <a:stretch/>
        </p:blipFill>
        <p:spPr>
          <a:xfrm>
            <a:off x="7575872" y="2119446"/>
            <a:ext cx="332259" cy="3240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DAE689D-3B3A-4BF5-8AB1-FE4E48BE169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400"/>
                    </a14:imgEffect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916" t="4386" r="6852" b="6964"/>
          <a:stretch/>
        </p:blipFill>
        <p:spPr>
          <a:xfrm>
            <a:off x="7575871" y="2937709"/>
            <a:ext cx="332259" cy="3240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FD1FCE0-BB6D-474A-A114-29637D15E8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400"/>
                    </a14:imgEffect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916" t="4386" r="6852" b="6964"/>
          <a:stretch/>
        </p:blipFill>
        <p:spPr>
          <a:xfrm>
            <a:off x="7584132" y="3843367"/>
            <a:ext cx="332259" cy="3240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0C8673A-9AE1-4066-843E-2BA06E51AF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400"/>
                    </a14:imgEffect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916" t="4386" r="6852" b="6964"/>
          <a:stretch/>
        </p:blipFill>
        <p:spPr>
          <a:xfrm>
            <a:off x="7584132" y="4726477"/>
            <a:ext cx="332259" cy="3240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FDBBC6A-CF28-4BBA-A585-1FED0C49B55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400"/>
                    </a14:imgEffect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916" t="4386" r="6852" b="6964"/>
          <a:stretch/>
        </p:blipFill>
        <p:spPr>
          <a:xfrm>
            <a:off x="7584132" y="5743246"/>
            <a:ext cx="332259" cy="3240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408864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21" name="Прямоугольник 1">
            <a:extLst>
              <a:ext uri="{FF2B5EF4-FFF2-40B4-BE49-F238E27FC236}">
                <a16:creationId xmlns:a16="http://schemas.microsoft.com/office/drawing/2014/main" id="{37557C39-2EA5-4DD0-9C9B-BE92C0DEFC22}"/>
              </a:ext>
            </a:extLst>
          </p:cNvPr>
          <p:cNvSpPr txBox="1">
            <a:spLocks/>
          </p:cNvSpPr>
          <p:nvPr/>
        </p:nvSpPr>
        <p:spPr>
          <a:xfrm>
            <a:off x="1396051" y="341914"/>
            <a:ext cx="10548297" cy="7224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Обеспечение возврата займов</a:t>
            </a:r>
            <a:endParaRPr lang="ru-RU" sz="3600" b="1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DDDD30B-F77D-4E2D-88AB-DFCE9B45C4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10381BA5-F411-4D12-9263-3576D8276378}"/>
              </a:ext>
            </a:extLst>
          </p:cNvPr>
          <p:cNvSpPr/>
          <p:nvPr/>
        </p:nvSpPr>
        <p:spPr>
          <a:xfrm>
            <a:off x="1648463" y="6146754"/>
            <a:ext cx="87623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* о</a:t>
            </a: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беспечение займа предоставляется в объеме не меньше суммы займа + суммы процентов за весь срок.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endParaRPr lang="ru-RU" sz="1100" dirty="0">
              <a:solidFill>
                <a:schemeClr val="bg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34" name="Таблица 33">
            <a:extLst>
              <a:ext uri="{FF2B5EF4-FFF2-40B4-BE49-F238E27FC236}">
                <a16:creationId xmlns:a16="http://schemas.microsoft.com/office/drawing/2014/main" id="{109D55C8-D3D2-4C13-BE97-FCE090D56D70}"/>
              </a:ext>
            </a:extLst>
          </p:cNvPr>
          <p:cNvGraphicFramePr>
            <a:graphicFrameLocks noGrp="1"/>
          </p:cNvGraphicFramePr>
          <p:nvPr/>
        </p:nvGraphicFramePr>
        <p:xfrm>
          <a:off x="1648464" y="1504828"/>
          <a:ext cx="9862499" cy="3403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8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Независимые гарантия и поручительства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Гарантии кредитных организаций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45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Гарантии и поручительства Корпорации МСП, региональных фондов содействия кредитованию МСП, </a:t>
                      </a:r>
                      <a:b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 так же субъектов РФ.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Поручительства и гарантии юридических лиц, имеющих устойчивое финансовое положение, а также субъектов РФ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96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ct val="150000"/>
                        </a:lnSpc>
                        <a:buClr>
                          <a:srgbClr val="BC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Залоги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Драгоценные металлы, в стандартных и/или мерных  слитках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Недвижимые имущественные активы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15% - 40%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Оборудование (в том числе приобретаемое за счет средств займа) и транспортные средства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Акции ЮЛ, имеющие биржевое обращение (ПАО Московская биржа)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≥ 25 - 40%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45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Акции юридических лиц – третьих лиц (в объеме не менее 25%), не имеющих биржевого обращения,  а так же доли участия в УК действующих юридических лиц – третьих лиц (в объеме не менее 25%)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200000"/>
                        </a:lnSpc>
                      </a:pPr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≥ 40%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5" name="Прямоугольник 7">
            <a:extLst>
              <a:ext uri="{FF2B5EF4-FFF2-40B4-BE49-F238E27FC236}">
                <a16:creationId xmlns:a16="http://schemas.microsoft.com/office/drawing/2014/main" id="{23DD305A-48B2-40F1-8A3F-FC9930A3F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51" y="1154071"/>
            <a:ext cx="27943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 dirty="0">
                <a:solidFill>
                  <a:schemeClr val="bg1"/>
                </a:solidFill>
              </a:rPr>
              <a:t>Основное обеспечение*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7BFA7850-98F6-4955-8A35-E83454CF0D2E}"/>
              </a:ext>
            </a:extLst>
          </p:cNvPr>
          <p:cNvSpPr/>
          <p:nvPr/>
        </p:nvSpPr>
        <p:spPr>
          <a:xfrm>
            <a:off x="1396051" y="5076468"/>
            <a:ext cx="96696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+mn-lt"/>
                <a:cs typeface="+mn-cs"/>
              </a:rPr>
              <a:t>Дополнительное обеспечение </a:t>
            </a:r>
            <a:r>
              <a:rPr lang="ru-RU" sz="1400" dirty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(не включается в расчет суммы достаточного обеспечения проекта)</a:t>
            </a:r>
          </a:p>
        </p:txBody>
      </p:sp>
      <p:graphicFrame>
        <p:nvGraphicFramePr>
          <p:cNvPr id="51" name="Таблица 50">
            <a:extLst>
              <a:ext uri="{FF2B5EF4-FFF2-40B4-BE49-F238E27FC236}">
                <a16:creationId xmlns:a16="http://schemas.microsoft.com/office/drawing/2014/main" id="{DE7FD6B5-D77A-46BC-956C-1AE78503DD5A}"/>
              </a:ext>
            </a:extLst>
          </p:cNvPr>
          <p:cNvGraphicFramePr>
            <a:graphicFrameLocks noGrp="1"/>
          </p:cNvGraphicFramePr>
          <p:nvPr/>
        </p:nvGraphicFramePr>
        <p:xfrm>
          <a:off x="1648465" y="5466024"/>
          <a:ext cx="9848210" cy="578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48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0458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Поручительство физических лиц</a:t>
                      </a:r>
                    </a:p>
                  </a:txBody>
                  <a:tcPr marL="91446" marR="91446" marT="45685" marB="4568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716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Другие виды обеспечения, которые по результатам оценки их качества не могут быть отнесены к основному обеспечению</a:t>
                      </a:r>
                    </a:p>
                  </a:txBody>
                  <a:tcPr marL="91446" marR="91446" marT="45685" marB="4568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Прямоугольник 7">
            <a:extLst>
              <a:ext uri="{FF2B5EF4-FFF2-40B4-BE49-F238E27FC236}">
                <a16:creationId xmlns:a16="http://schemas.microsoft.com/office/drawing/2014/main" id="{FA03A4FD-2457-4796-B29B-A9A755736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630" y="1154071"/>
            <a:ext cx="10743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1600" b="1" dirty="0">
                <a:solidFill>
                  <a:srgbClr val="D40000"/>
                </a:solidFill>
              </a:rPr>
              <a:t>Дисконт</a:t>
            </a:r>
          </a:p>
        </p:txBody>
      </p:sp>
      <p:sp>
        <p:nvSpPr>
          <p:cNvPr id="13" name="Номер слайда 6">
            <a:extLst>
              <a:ext uri="{FF2B5EF4-FFF2-40B4-BE49-F238E27FC236}">
                <a16:creationId xmlns:a16="http://schemas.microsoft.com/office/drawing/2014/main" id="{F08116DA-AB41-4FB9-B5D5-15CC9AD9D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EF5D3294-3633-4F2F-A1BB-66EDACF5171E}"/>
              </a:ext>
            </a:extLst>
          </p:cNvPr>
          <p:cNvCxnSpPr>
            <a:cxnSpLocks/>
          </p:cNvCxnSpPr>
          <p:nvPr/>
        </p:nvCxnSpPr>
        <p:spPr>
          <a:xfrm>
            <a:off x="1648463" y="1873318"/>
            <a:ext cx="98482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1C4FBCA-503C-42DF-A169-4421BC4A664E}"/>
              </a:ext>
            </a:extLst>
          </p:cNvPr>
          <p:cNvCxnSpPr>
            <a:cxnSpLocks/>
          </p:cNvCxnSpPr>
          <p:nvPr/>
        </p:nvCxnSpPr>
        <p:spPr>
          <a:xfrm flipH="1">
            <a:off x="1648463" y="5466024"/>
            <a:ext cx="98482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E96A34D-EAE0-438A-ADB9-2F056417A4EC}"/>
              </a:ext>
            </a:extLst>
          </p:cNvPr>
          <p:cNvCxnSpPr>
            <a:cxnSpLocks/>
          </p:cNvCxnSpPr>
          <p:nvPr/>
        </p:nvCxnSpPr>
        <p:spPr>
          <a:xfrm>
            <a:off x="10410824" y="1873318"/>
            <a:ext cx="0" cy="10200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0865E48-F749-402B-89F0-D2702098DC9C}"/>
              </a:ext>
            </a:extLst>
          </p:cNvPr>
          <p:cNvCxnSpPr/>
          <p:nvPr/>
        </p:nvCxnSpPr>
        <p:spPr>
          <a:xfrm flipH="1">
            <a:off x="1648463" y="3248167"/>
            <a:ext cx="9862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5B953327-CF26-4AE4-B9B3-8A224D51975F}"/>
              </a:ext>
            </a:extLst>
          </p:cNvPr>
          <p:cNvCxnSpPr/>
          <p:nvPr/>
        </p:nvCxnSpPr>
        <p:spPr>
          <a:xfrm>
            <a:off x="10436630" y="3248167"/>
            <a:ext cx="0" cy="1660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179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9881546" cy="722492"/>
          </a:xfrm>
        </p:spPr>
        <p:txBody>
          <a:bodyPr/>
          <a:lstStyle/>
          <a:p>
            <a:pPr algn="l" defTabSz="457200">
              <a:spcBef>
                <a:spcPts val="1"/>
              </a:spcBef>
              <a:buNone/>
            </a:pPr>
            <a:r>
              <a:rPr lang="ru-RU" sz="3600" b="1" i="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Процесс рассмотрения заявки Фондом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44" name="Номер слайда 6">
            <a:extLst>
              <a:ext uri="{FF2B5EF4-FFF2-40B4-BE49-F238E27FC236}">
                <a16:creationId xmlns:a16="http://schemas.microsoft.com/office/drawing/2014/main" id="{FC29054F-4A6F-4C93-8FCC-0DAD207D2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6" name="Рисунок 5">
            <a:extLst>
              <a:ext uri="{FF2B5EF4-FFF2-40B4-BE49-F238E27FC236}">
                <a16:creationId xmlns:a16="http://schemas.microsoft.com/office/drawing/2014/main" id="{56C01836-14DC-4C54-80F4-54C3AD394E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96" y="3290204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8">
            <a:extLst>
              <a:ext uri="{FF2B5EF4-FFF2-40B4-BE49-F238E27FC236}">
                <a16:creationId xmlns:a16="http://schemas.microsoft.com/office/drawing/2014/main" id="{3F928D5C-24FB-4DFE-B5F6-78C85BF90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341" y="1354649"/>
            <a:ext cx="25946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Регистрация на сайте Фонда и заполнение резюме проекта</a:t>
            </a:r>
          </a:p>
        </p:txBody>
      </p:sp>
      <p:sp>
        <p:nvSpPr>
          <p:cNvPr id="50" name="TextBox 11">
            <a:extLst>
              <a:ext uri="{FF2B5EF4-FFF2-40B4-BE49-F238E27FC236}">
                <a16:creationId xmlns:a16="http://schemas.microsoft.com/office/drawing/2014/main" id="{EAA74B10-710F-4664-AC41-2BE00FB8C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000" y="4656193"/>
            <a:ext cx="20266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Экспресс </a:t>
            </a:r>
          </a:p>
          <a:p>
            <a:r>
              <a:rPr lang="ru-RU" altLang="ru-RU" sz="1200" b="1" dirty="0">
                <a:solidFill>
                  <a:schemeClr val="bg1"/>
                </a:solidFill>
              </a:rPr>
              <a:t>оценка заявки</a:t>
            </a:r>
          </a:p>
        </p:txBody>
      </p:sp>
      <p:sp>
        <p:nvSpPr>
          <p:cNvPr id="51" name="TextBox 12">
            <a:extLst>
              <a:ext uri="{FF2B5EF4-FFF2-40B4-BE49-F238E27FC236}">
                <a16:creationId xmlns:a16="http://schemas.microsoft.com/office/drawing/2014/main" id="{5BA2A3EF-4B12-40FB-BEA7-779CEF372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4590" y="1371719"/>
            <a:ext cx="29834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Представление </a:t>
            </a:r>
            <a:br>
              <a:rPr lang="ru-RU" altLang="ru-RU" sz="1200" b="1" dirty="0">
                <a:solidFill>
                  <a:schemeClr val="bg1"/>
                </a:solidFill>
              </a:rPr>
            </a:br>
            <a:r>
              <a:rPr lang="ru-RU" altLang="ru-RU" sz="1200" b="1" dirty="0">
                <a:solidFill>
                  <a:schemeClr val="bg1"/>
                </a:solidFill>
              </a:rPr>
              <a:t>документов проекта, </a:t>
            </a:r>
            <a:br>
              <a:rPr lang="ru-RU" altLang="ru-RU" sz="1200" b="1" dirty="0">
                <a:solidFill>
                  <a:schemeClr val="bg1"/>
                </a:solidFill>
              </a:rPr>
            </a:br>
            <a:r>
              <a:rPr lang="ru-RU" altLang="ru-RU" sz="1200" b="1" dirty="0">
                <a:solidFill>
                  <a:schemeClr val="bg1"/>
                </a:solidFill>
              </a:rPr>
              <a:t>Комплексная экспертиза </a:t>
            </a:r>
          </a:p>
        </p:txBody>
      </p:sp>
      <p:sp>
        <p:nvSpPr>
          <p:cNvPr id="52" name="Прямоугольник 2">
            <a:extLst>
              <a:ext uri="{FF2B5EF4-FFF2-40B4-BE49-F238E27FC236}">
                <a16:creationId xmlns:a16="http://schemas.microsoft.com/office/drawing/2014/main" id="{58767F17-C2AF-4B9E-A8CB-8A87BF546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357" y="2004263"/>
            <a:ext cx="1822409" cy="95498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Консультации </a:t>
            </a:r>
            <a:b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и методическая поддержка Фонда</a:t>
            </a:r>
          </a:p>
        </p:txBody>
      </p:sp>
      <p:sp>
        <p:nvSpPr>
          <p:cNvPr id="53" name="Прямоугольник 2">
            <a:extLst>
              <a:ext uri="{FF2B5EF4-FFF2-40B4-BE49-F238E27FC236}">
                <a16:creationId xmlns:a16="http://schemas.microsoft.com/office/drawing/2014/main" id="{C6FF0F07-A825-4107-B1DD-067C6BA572E3}"/>
              </a:ext>
            </a:extLst>
          </p:cNvPr>
          <p:cNvSpPr txBox="1">
            <a:spLocks/>
          </p:cNvSpPr>
          <p:nvPr/>
        </p:nvSpPr>
        <p:spPr>
          <a:xfrm>
            <a:off x="2592000" y="5117859"/>
            <a:ext cx="2413900" cy="71387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fontAlgn="auto"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Анализ заявки на </a:t>
            </a:r>
            <a:b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предмет соответствия условиям финансирования</a:t>
            </a:r>
          </a:p>
        </p:txBody>
      </p:sp>
      <p:sp>
        <p:nvSpPr>
          <p:cNvPr id="54" name="Прямоугольник 2">
            <a:extLst>
              <a:ext uri="{FF2B5EF4-FFF2-40B4-BE49-F238E27FC236}">
                <a16:creationId xmlns:a16="http://schemas.microsoft.com/office/drawing/2014/main" id="{E2E857C0-5C22-43FF-B660-2345CD4D9FF3}"/>
              </a:ext>
            </a:extLst>
          </p:cNvPr>
          <p:cNvSpPr txBox="1">
            <a:spLocks/>
          </p:cNvSpPr>
          <p:nvPr/>
        </p:nvSpPr>
        <p:spPr>
          <a:xfrm>
            <a:off x="3974590" y="2022124"/>
            <a:ext cx="2508530" cy="95926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fontAlgn="auto"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Экспертиза проекта, заявителя на предмет соответствия критериям. Структурирование сделки</a:t>
            </a:r>
          </a:p>
        </p:txBody>
      </p:sp>
      <p:sp>
        <p:nvSpPr>
          <p:cNvPr id="55" name="TextBox 17">
            <a:extLst>
              <a:ext uri="{FF2B5EF4-FFF2-40B4-BE49-F238E27FC236}">
                <a16:creationId xmlns:a16="http://schemas.microsoft.com/office/drawing/2014/main" id="{61B38E4A-FF77-4482-AC34-1E995C1C9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6798" y="3312431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ru-RU" sz="3200" b="1" dirty="0">
                <a:solidFill>
                  <a:srgbClr val="D40000"/>
                </a:solidFill>
              </a:rPr>
              <a:t>1</a:t>
            </a:r>
            <a:endParaRPr lang="ru-RU" altLang="ru-RU" sz="3200" b="1" dirty="0">
              <a:solidFill>
                <a:srgbClr val="D40000"/>
              </a:solidFill>
            </a:endParaRPr>
          </a:p>
        </p:txBody>
      </p:sp>
      <p:sp>
        <p:nvSpPr>
          <p:cNvPr id="56" name="TextBox 18">
            <a:extLst>
              <a:ext uri="{FF2B5EF4-FFF2-40B4-BE49-F238E27FC236}">
                <a16:creationId xmlns:a16="http://schemas.microsoft.com/office/drawing/2014/main" id="{A4D064ED-BAB1-4927-89B1-E182F46CB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5039" y="3330227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ru-RU" sz="3200" b="1" dirty="0">
                <a:solidFill>
                  <a:srgbClr val="D40000"/>
                </a:solidFill>
              </a:rPr>
              <a:t>2</a:t>
            </a:r>
            <a:endParaRPr lang="ru-RU" altLang="ru-RU" sz="3200" b="1" dirty="0">
              <a:solidFill>
                <a:srgbClr val="D40000"/>
              </a:solidFill>
            </a:endParaRPr>
          </a:p>
        </p:txBody>
      </p:sp>
      <p:sp>
        <p:nvSpPr>
          <p:cNvPr id="57" name="TextBox 19">
            <a:extLst>
              <a:ext uri="{FF2B5EF4-FFF2-40B4-BE49-F238E27FC236}">
                <a16:creationId xmlns:a16="http://schemas.microsoft.com/office/drawing/2014/main" id="{AA871A30-A6F7-45FF-B326-D8106A20E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416" y="3321936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ru-RU" sz="3200" b="1" dirty="0">
                <a:solidFill>
                  <a:srgbClr val="D40000"/>
                </a:solidFill>
              </a:rPr>
              <a:t>3</a:t>
            </a:r>
            <a:endParaRPr lang="ru-RU" altLang="ru-RU" sz="3200" b="1" dirty="0">
              <a:solidFill>
                <a:srgbClr val="D40000"/>
              </a:solidFill>
            </a:endParaRPr>
          </a:p>
        </p:txBody>
      </p:sp>
      <p:pic>
        <p:nvPicPr>
          <p:cNvPr id="58" name="Рисунок 20">
            <a:extLst>
              <a:ext uri="{FF2B5EF4-FFF2-40B4-BE49-F238E27FC236}">
                <a16:creationId xmlns:a16="http://schemas.microsoft.com/office/drawing/2014/main" id="{64B5B4D6-353A-4C49-A75A-436E2E7A25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377" y="3313996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Рисунок 21">
            <a:extLst>
              <a:ext uri="{FF2B5EF4-FFF2-40B4-BE49-F238E27FC236}">
                <a16:creationId xmlns:a16="http://schemas.microsoft.com/office/drawing/2014/main" id="{71309CE8-09F8-4545-8DCF-787F6481F2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000" y="3315937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Box 8">
            <a:extLst>
              <a:ext uri="{FF2B5EF4-FFF2-40B4-BE49-F238E27FC236}">
                <a16:creationId xmlns:a16="http://schemas.microsoft.com/office/drawing/2014/main" id="{18DB4BAC-1A0B-471A-8ECF-E4E3C851D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4580" y="4656193"/>
            <a:ext cx="17588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Экспертный </a:t>
            </a:r>
            <a:br>
              <a:rPr lang="ru-RU" altLang="ru-RU" sz="1200" b="1" dirty="0">
                <a:solidFill>
                  <a:schemeClr val="bg1"/>
                </a:solidFill>
              </a:rPr>
            </a:br>
            <a:r>
              <a:rPr lang="ru-RU" altLang="ru-RU" sz="1200" b="1" dirty="0">
                <a:solidFill>
                  <a:schemeClr val="bg1"/>
                </a:solidFill>
              </a:rPr>
              <a:t>совет Фонда</a:t>
            </a:r>
          </a:p>
        </p:txBody>
      </p:sp>
      <p:sp>
        <p:nvSpPr>
          <p:cNvPr id="63" name="TextBox 12">
            <a:extLst>
              <a:ext uri="{FF2B5EF4-FFF2-40B4-BE49-F238E27FC236}">
                <a16:creationId xmlns:a16="http://schemas.microsoft.com/office/drawing/2014/main" id="{84E6ED3E-F52A-4FAB-9C31-0F757F8E3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2647" y="1394750"/>
            <a:ext cx="15975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Предоставление финансирования</a:t>
            </a:r>
          </a:p>
        </p:txBody>
      </p:sp>
      <p:sp>
        <p:nvSpPr>
          <p:cNvPr id="64" name="Прямоугольник 2">
            <a:extLst>
              <a:ext uri="{FF2B5EF4-FFF2-40B4-BE49-F238E27FC236}">
                <a16:creationId xmlns:a16="http://schemas.microsoft.com/office/drawing/2014/main" id="{9A453B80-316F-4F4F-8B9E-AE902C2FA314}"/>
              </a:ext>
            </a:extLst>
          </p:cNvPr>
          <p:cNvSpPr txBox="1">
            <a:spLocks/>
          </p:cNvSpPr>
          <p:nvPr/>
        </p:nvSpPr>
        <p:spPr>
          <a:xfrm>
            <a:off x="5486985" y="5100126"/>
            <a:ext cx="2723446" cy="81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Защита проекта перед коллегиальным органом Фонда, решение о софинансировании</a:t>
            </a:r>
          </a:p>
        </p:txBody>
      </p:sp>
      <p:sp>
        <p:nvSpPr>
          <p:cNvPr id="66" name="Прямоугольник 2">
            <a:extLst>
              <a:ext uri="{FF2B5EF4-FFF2-40B4-BE49-F238E27FC236}">
                <a16:creationId xmlns:a16="http://schemas.microsoft.com/office/drawing/2014/main" id="{1954CAA5-F469-4E64-B606-8013B499B102}"/>
              </a:ext>
            </a:extLst>
          </p:cNvPr>
          <p:cNvSpPr txBox="1">
            <a:spLocks/>
          </p:cNvSpPr>
          <p:nvPr/>
        </p:nvSpPr>
        <p:spPr>
          <a:xfrm>
            <a:off x="7382460" y="2028495"/>
            <a:ext cx="2648561" cy="7135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fontAlgn="auto"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Договорная работа, </a:t>
            </a:r>
            <a:b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открытие счета в расчетном банке, предоставление займа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2B624506-73C0-4D64-B928-EC124539EC05}"/>
              </a:ext>
            </a:extLst>
          </p:cNvPr>
          <p:cNvCxnSpPr/>
          <p:nvPr/>
        </p:nvCxnSpPr>
        <p:spPr>
          <a:xfrm>
            <a:off x="929933" y="3057896"/>
            <a:ext cx="107519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43B161AA-F481-416B-94E8-FDB485BA28EA}"/>
              </a:ext>
            </a:extLst>
          </p:cNvPr>
          <p:cNvCxnSpPr/>
          <p:nvPr/>
        </p:nvCxnSpPr>
        <p:spPr>
          <a:xfrm>
            <a:off x="929933" y="4068722"/>
            <a:ext cx="107519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19">
            <a:extLst>
              <a:ext uri="{FF2B5EF4-FFF2-40B4-BE49-F238E27FC236}">
                <a16:creationId xmlns:a16="http://schemas.microsoft.com/office/drawing/2014/main" id="{8A3AFEFB-3C85-411D-A1B2-23FD4D1B4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4375" y="3316958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3200" b="1" dirty="0">
                <a:solidFill>
                  <a:srgbClr val="D40000"/>
                </a:solidFill>
              </a:rPr>
              <a:t>4</a:t>
            </a:r>
          </a:p>
        </p:txBody>
      </p:sp>
      <p:pic>
        <p:nvPicPr>
          <p:cNvPr id="71" name="Рисунок 20">
            <a:extLst>
              <a:ext uri="{FF2B5EF4-FFF2-40B4-BE49-F238E27FC236}">
                <a16:creationId xmlns:a16="http://schemas.microsoft.com/office/drawing/2014/main" id="{97167492-16F3-42F9-981E-F37EDBC75F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336" y="3309018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TextBox 19">
            <a:extLst>
              <a:ext uri="{FF2B5EF4-FFF2-40B4-BE49-F238E27FC236}">
                <a16:creationId xmlns:a16="http://schemas.microsoft.com/office/drawing/2014/main" id="{B4E33ABA-7906-4B74-A942-DB8DDC967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2512" y="3355619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3200" b="1" dirty="0">
                <a:solidFill>
                  <a:srgbClr val="D40000"/>
                </a:solidFill>
              </a:rPr>
              <a:t>5</a:t>
            </a:r>
          </a:p>
        </p:txBody>
      </p:sp>
      <p:pic>
        <p:nvPicPr>
          <p:cNvPr id="73" name="Рисунок 20">
            <a:extLst>
              <a:ext uri="{FF2B5EF4-FFF2-40B4-BE49-F238E27FC236}">
                <a16:creationId xmlns:a16="http://schemas.microsoft.com/office/drawing/2014/main" id="{959CC4AC-4F1F-4829-9B30-E10109CA3E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950" y="3309018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TextBox 19">
            <a:extLst>
              <a:ext uri="{FF2B5EF4-FFF2-40B4-BE49-F238E27FC236}">
                <a16:creationId xmlns:a16="http://schemas.microsoft.com/office/drawing/2014/main" id="{71E0349C-52A7-4F44-8BA3-853145F37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229" y="3320993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3200" b="1" dirty="0">
                <a:solidFill>
                  <a:srgbClr val="D40000"/>
                </a:solidFill>
              </a:rPr>
              <a:t>6</a:t>
            </a:r>
          </a:p>
        </p:txBody>
      </p:sp>
      <p:pic>
        <p:nvPicPr>
          <p:cNvPr id="75" name="Рисунок 20">
            <a:extLst>
              <a:ext uri="{FF2B5EF4-FFF2-40B4-BE49-F238E27FC236}">
                <a16:creationId xmlns:a16="http://schemas.microsoft.com/office/drawing/2014/main" id="{48A0AF58-6594-433D-BED5-9D64E444E9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240" y="3261112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7" name="Прямая соединительная линия 96">
            <a:extLst>
              <a:ext uri="{FF2B5EF4-FFF2-40B4-BE49-F238E27FC236}">
                <a16:creationId xmlns:a16="http://schemas.microsoft.com/office/drawing/2014/main" id="{5019B78F-3950-47FF-9F37-79AC61DA2DB2}"/>
              </a:ext>
            </a:extLst>
          </p:cNvPr>
          <p:cNvCxnSpPr/>
          <p:nvPr/>
        </p:nvCxnSpPr>
        <p:spPr>
          <a:xfrm>
            <a:off x="2592000" y="4073303"/>
            <a:ext cx="0" cy="1637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id="{E80978CC-EF64-495C-92AB-C2CD0193DB3C}"/>
              </a:ext>
            </a:extLst>
          </p:cNvPr>
          <p:cNvCxnSpPr/>
          <p:nvPr/>
        </p:nvCxnSpPr>
        <p:spPr>
          <a:xfrm>
            <a:off x="5481336" y="4070065"/>
            <a:ext cx="0" cy="1637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:a16="http://schemas.microsoft.com/office/drawing/2014/main" id="{B53612FB-860C-4E80-B3EE-D85989CE4BD8}"/>
              </a:ext>
            </a:extLst>
          </p:cNvPr>
          <p:cNvCxnSpPr>
            <a:cxnSpLocks/>
          </p:cNvCxnSpPr>
          <p:nvPr/>
        </p:nvCxnSpPr>
        <p:spPr>
          <a:xfrm flipV="1">
            <a:off x="3971541" y="1421219"/>
            <a:ext cx="0" cy="1628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:a16="http://schemas.microsoft.com/office/drawing/2014/main" id="{08CEDFE3-953A-4618-9F3D-592F68A1C74A}"/>
              </a:ext>
            </a:extLst>
          </p:cNvPr>
          <p:cNvCxnSpPr>
            <a:cxnSpLocks/>
          </p:cNvCxnSpPr>
          <p:nvPr/>
        </p:nvCxnSpPr>
        <p:spPr>
          <a:xfrm flipV="1">
            <a:off x="1078996" y="1421219"/>
            <a:ext cx="0" cy="1628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:a16="http://schemas.microsoft.com/office/drawing/2014/main" id="{433876EE-A39D-4BF8-B2DC-A6AA28D6A8BE}"/>
              </a:ext>
            </a:extLst>
          </p:cNvPr>
          <p:cNvCxnSpPr/>
          <p:nvPr/>
        </p:nvCxnSpPr>
        <p:spPr>
          <a:xfrm>
            <a:off x="9015904" y="4068722"/>
            <a:ext cx="0" cy="1683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:a16="http://schemas.microsoft.com/office/drawing/2014/main" id="{04403ED4-7935-458B-913D-BCE646D49084}"/>
              </a:ext>
            </a:extLst>
          </p:cNvPr>
          <p:cNvCxnSpPr/>
          <p:nvPr/>
        </p:nvCxnSpPr>
        <p:spPr>
          <a:xfrm flipV="1">
            <a:off x="7233396" y="1434002"/>
            <a:ext cx="0" cy="1623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">
            <a:extLst>
              <a:ext uri="{FF2B5EF4-FFF2-40B4-BE49-F238E27FC236}">
                <a16:creationId xmlns:a16="http://schemas.microsoft.com/office/drawing/2014/main" id="{CE5B406C-A47F-414A-BFCC-459D79494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2943" y="4570691"/>
            <a:ext cx="20131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Реализация проекта погашение займа</a:t>
            </a:r>
          </a:p>
        </p:txBody>
      </p:sp>
      <p:sp>
        <p:nvSpPr>
          <p:cNvPr id="118" name="Прямоугольник 2">
            <a:extLst>
              <a:ext uri="{FF2B5EF4-FFF2-40B4-BE49-F238E27FC236}">
                <a16:creationId xmlns:a16="http://schemas.microsoft.com/office/drawing/2014/main" id="{E7A6A2CD-E1B4-496A-B9BB-DF82E69111C1}"/>
              </a:ext>
            </a:extLst>
          </p:cNvPr>
          <p:cNvSpPr txBox="1">
            <a:spLocks/>
          </p:cNvSpPr>
          <p:nvPr/>
        </p:nvSpPr>
        <p:spPr>
          <a:xfrm>
            <a:off x="9252943" y="5060532"/>
            <a:ext cx="2138845" cy="9475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fontAlgn="auto"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Взаимодействие заявителя с Фондом в процессе мониторинга</a:t>
            </a:r>
          </a:p>
        </p:txBody>
      </p:sp>
    </p:spTree>
    <p:extLst>
      <p:ext uri="{BB962C8B-B14F-4D97-AF65-F5344CB8AC3E}">
        <p14:creationId xmlns:p14="http://schemas.microsoft.com/office/powerpoint/2010/main" val="600674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9881546" cy="722492"/>
          </a:xfrm>
        </p:spPr>
        <p:txBody>
          <a:bodyPr/>
          <a:lstStyle/>
          <a:p>
            <a:pPr algn="l" defTabSz="457200">
              <a:spcBef>
                <a:spcPts val="1"/>
              </a:spcBef>
              <a:buNone/>
            </a:pPr>
            <a:r>
              <a:rPr lang="ru-RU" sz="3600" b="1" i="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Консультационная поддержка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7" name="타원 10">
            <a:extLst>
              <a:ext uri="{FF2B5EF4-FFF2-40B4-BE49-F238E27FC236}">
                <a16:creationId xmlns:a16="http://schemas.microsoft.com/office/drawing/2014/main" id="{C660ACE7-5D02-4D56-AA9E-DDEF28D4EC62}"/>
              </a:ext>
            </a:extLst>
          </p:cNvPr>
          <p:cNvSpPr/>
          <p:nvPr/>
        </p:nvSpPr>
        <p:spPr>
          <a:xfrm>
            <a:off x="1260596" y="1512635"/>
            <a:ext cx="720000" cy="720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D4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latinLnBrk="1">
              <a:defRPr/>
            </a:pPr>
            <a:endParaRPr lang="ko-KR" altLang="en-US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2">
            <a:extLst>
              <a:ext uri="{FF2B5EF4-FFF2-40B4-BE49-F238E27FC236}">
                <a16:creationId xmlns:a16="http://schemas.microsoft.com/office/drawing/2014/main" id="{D7A22BF3-40D5-4D0E-9864-533918C3E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4898" y="1614081"/>
            <a:ext cx="9475467" cy="768343"/>
          </a:xfrm>
        </p:spPr>
        <p:txBody>
          <a:bodyPr>
            <a:noAutofit/>
          </a:bodyPr>
          <a:lstStyle/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Актуальная информация о программах финансирования размещена на сайте Фонда – раздел «Финансовая поддержка </a:t>
            </a:r>
            <a:r>
              <a:rPr lang="en-US" sz="1400" dirty="0">
                <a:solidFill>
                  <a:srgbClr val="0070C0"/>
                </a:solidFill>
              </a:rPr>
              <a:t>https://frpmo.ru/support/</a:t>
            </a:r>
            <a:r>
              <a:rPr lang="ru-RU" sz="1400" dirty="0">
                <a:solidFill>
                  <a:srgbClr val="0070C0"/>
                </a:solidFill>
              </a:rPr>
              <a:t>.</a:t>
            </a:r>
            <a:br>
              <a:rPr lang="ru-RU" sz="1400" dirty="0">
                <a:solidFill>
                  <a:srgbClr val="0070C0"/>
                </a:solidFill>
              </a:rPr>
            </a:br>
            <a:endParaRPr lang="en-US" sz="1400" dirty="0">
              <a:solidFill>
                <a:srgbClr val="0070C0"/>
              </a:solidFill>
            </a:endParaRPr>
          </a:p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400" dirty="0">
                <a:solidFill>
                  <a:schemeClr val="bg1"/>
                </a:solidFill>
              </a:rPr>
              <a:t>Заявители всегда могут найти следующие данные:</a:t>
            </a:r>
          </a:p>
          <a:p>
            <a:pPr marL="0" indent="0">
              <a:buClr>
                <a:srgbClr val="D40000"/>
              </a:buClr>
              <a:buSzPct val="100000"/>
              <a:buNone/>
            </a:pPr>
            <a:endParaRPr lang="ru-RU" sz="1800" b="0" i="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13" name="Прямоугольник 2">
            <a:extLst>
              <a:ext uri="{FF2B5EF4-FFF2-40B4-BE49-F238E27FC236}">
                <a16:creationId xmlns:a16="http://schemas.microsoft.com/office/drawing/2014/main" id="{4D7D851B-13B6-45E1-ADD0-13E08E14ECED}"/>
              </a:ext>
            </a:extLst>
          </p:cNvPr>
          <p:cNvSpPr txBox="1">
            <a:spLocks/>
          </p:cNvSpPr>
          <p:nvPr/>
        </p:nvSpPr>
        <p:spPr>
          <a:xfrm>
            <a:off x="2270360" y="2721431"/>
            <a:ext cx="9763252" cy="1754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Положения и программы финансирования Фонда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Перечень документов для подачи Фонду заявки по программам финансирования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Методические материалы: рекомендации по подготовке бизнес-плана и финансовой модели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Типовые формы договоров (договор займа, поручительства, залога, типовые формы иных документов)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Данные о контактах Фонда развития промышленности Московской области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533E14-65FB-4206-A1D4-EA806A3068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360476" y="1617141"/>
            <a:ext cx="510987" cy="510987"/>
          </a:xfrm>
          <a:prstGeom prst="rect">
            <a:avLst/>
          </a:prstGeom>
        </p:spPr>
      </p:pic>
      <p:sp>
        <p:nvSpPr>
          <p:cNvPr id="15" name="타원 10">
            <a:extLst>
              <a:ext uri="{FF2B5EF4-FFF2-40B4-BE49-F238E27FC236}">
                <a16:creationId xmlns:a16="http://schemas.microsoft.com/office/drawing/2014/main" id="{C53DB8D4-E60D-4664-9B09-F117A886EC1D}"/>
              </a:ext>
            </a:extLst>
          </p:cNvPr>
          <p:cNvSpPr/>
          <p:nvPr/>
        </p:nvSpPr>
        <p:spPr>
          <a:xfrm>
            <a:off x="1337031" y="4936336"/>
            <a:ext cx="720000" cy="720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D4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latinLnBrk="1">
              <a:defRPr/>
            </a:pPr>
            <a:endParaRPr lang="ko-KR" altLang="en-US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2">
            <a:extLst>
              <a:ext uri="{FF2B5EF4-FFF2-40B4-BE49-F238E27FC236}">
                <a16:creationId xmlns:a16="http://schemas.microsoft.com/office/drawing/2014/main" id="{DBA7453A-C245-4C91-815E-D8C61F90664C}"/>
              </a:ext>
            </a:extLst>
          </p:cNvPr>
          <p:cNvSpPr txBox="1">
            <a:spLocks/>
          </p:cNvSpPr>
          <p:nvPr/>
        </p:nvSpPr>
        <p:spPr>
          <a:xfrm>
            <a:off x="2104897" y="4589718"/>
            <a:ext cx="9475467" cy="2020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Единый телефон консультационного центра Фонда:</a:t>
            </a:r>
            <a:endParaRPr lang="en-US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marL="0" indent="0" algn="ctr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sz="32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+7 (495) 136-99-09</a:t>
            </a:r>
          </a:p>
          <a:p>
            <a:pPr marL="0" indent="0" algn="ctr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en-US" sz="3200" b="1" dirty="0">
                <a:solidFill>
                  <a:srgbClr val="0070C0"/>
                </a:solidFill>
              </a:rPr>
              <a:t>www.frpmo.ru</a:t>
            </a:r>
            <a:endParaRPr lang="ru-RU" sz="3200" b="1" dirty="0">
              <a:solidFill>
                <a:srgbClr val="0070C0"/>
              </a:solidFill>
            </a:endParaRPr>
          </a:p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4529DC-481E-48B3-9C6D-9613092560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460636" y="5059941"/>
            <a:ext cx="472789" cy="472789"/>
          </a:xfrm>
          <a:prstGeom prst="rect">
            <a:avLst/>
          </a:prstGeom>
        </p:spPr>
      </p:pic>
      <p:sp>
        <p:nvSpPr>
          <p:cNvPr id="14" name="Номер слайда 6">
            <a:extLst>
              <a:ext uri="{FF2B5EF4-FFF2-40B4-BE49-F238E27FC236}">
                <a16:creationId xmlns:a16="http://schemas.microsoft.com/office/drawing/2014/main" id="{C16F0C31-5FE3-4FEB-80C5-F80567514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532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111E28D-7982-424A-954E-D7762068E6CB}"/>
              </a:ext>
            </a:extLst>
          </p:cNvPr>
          <p:cNvSpPr txBox="1"/>
          <p:nvPr/>
        </p:nvSpPr>
        <p:spPr>
          <a:xfrm>
            <a:off x="1984371" y="1207803"/>
            <a:ext cx="9062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u="sng" dirty="0">
                <a:solidFill>
                  <a:srgbClr val="D40000"/>
                </a:solidFill>
                <a:latin typeface="Century Gothic" panose="020B0502020202020204"/>
              </a:rPr>
              <a:t>1. Займы на приобретение оборудования</a:t>
            </a:r>
            <a:endParaRPr kumimoji="0" lang="ru-RU" sz="3200" b="1" i="0" u="sng" strike="noStrike" kern="1200" cap="none" spc="0" normalizeH="0" baseline="0" noProof="0" dirty="0">
              <a:ln>
                <a:noFill/>
              </a:ln>
              <a:solidFill>
                <a:srgbClr val="D40000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8246686" cy="722492"/>
          </a:xfrm>
        </p:spPr>
        <p:txBody>
          <a:bodyPr/>
          <a:lstStyle/>
          <a:p>
            <a:pPr algn="l" defTabSz="457200">
              <a:spcBef>
                <a:spcPts val="1"/>
              </a:spcBef>
              <a:buNone/>
            </a:pPr>
            <a:r>
              <a:rPr lang="ru-RU" sz="3600" b="1" i="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Программа финансирования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27" name="Прямоугольник 2">
            <a:extLst>
              <a:ext uri="{FF2B5EF4-FFF2-40B4-BE49-F238E27FC236}">
                <a16:creationId xmlns:a16="http://schemas.microsoft.com/office/drawing/2014/main" id="{28EC3B8D-0970-4DFC-BDCE-778ABF781887}"/>
              </a:ext>
            </a:extLst>
          </p:cNvPr>
          <p:cNvSpPr txBox="1">
            <a:spLocks/>
          </p:cNvSpPr>
          <p:nvPr/>
        </p:nvSpPr>
        <p:spPr>
          <a:xfrm>
            <a:off x="2237649" y="3705486"/>
            <a:ext cx="4466735" cy="18766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существующей или новой продукции</a:t>
            </a:r>
          </a:p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высокотехнологичной продукции</a:t>
            </a:r>
          </a:p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продукции импортозамещения</a:t>
            </a:r>
          </a:p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экспортной продукции</a:t>
            </a: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28" name="Прямоугольник 2">
            <a:extLst>
              <a:ext uri="{FF2B5EF4-FFF2-40B4-BE49-F238E27FC236}">
                <a16:creationId xmlns:a16="http://schemas.microsoft.com/office/drawing/2014/main" id="{D508DA61-EF24-4683-8267-8A839D37F862}"/>
              </a:ext>
            </a:extLst>
          </p:cNvPr>
          <p:cNvSpPr txBox="1">
            <a:spLocks/>
          </p:cNvSpPr>
          <p:nvPr/>
        </p:nvSpPr>
        <p:spPr>
          <a:xfrm>
            <a:off x="7097701" y="3705487"/>
            <a:ext cx="3829618" cy="847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комплектующих изделий </a:t>
            </a:r>
            <a:b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для конечной продукции российского производства*</a:t>
            </a: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31" name="Прямоугольник 2">
            <a:extLst>
              <a:ext uri="{FF2B5EF4-FFF2-40B4-BE49-F238E27FC236}">
                <a16:creationId xmlns:a16="http://schemas.microsoft.com/office/drawing/2014/main" id="{B5BD057F-F368-47FA-B8B6-20857CFDEC11}"/>
              </a:ext>
            </a:extLst>
          </p:cNvPr>
          <p:cNvSpPr txBox="1">
            <a:spLocks/>
          </p:cNvSpPr>
          <p:nvPr/>
        </p:nvSpPr>
        <p:spPr>
          <a:xfrm>
            <a:off x="1967262" y="2807617"/>
            <a:ext cx="9252087" cy="376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Льготные займы на модернизацию и/или организацию нового производства</a:t>
            </a:r>
          </a:p>
        </p:txBody>
      </p:sp>
      <p:grpSp>
        <p:nvGrpSpPr>
          <p:cNvPr id="40" name="그룹 27">
            <a:extLst>
              <a:ext uri="{FF2B5EF4-FFF2-40B4-BE49-F238E27FC236}">
                <a16:creationId xmlns:a16="http://schemas.microsoft.com/office/drawing/2014/main" id="{BB04023A-7A53-474C-A184-C3C86FC47FF3}"/>
              </a:ext>
            </a:extLst>
          </p:cNvPr>
          <p:cNvGrpSpPr/>
          <p:nvPr/>
        </p:nvGrpSpPr>
        <p:grpSpPr>
          <a:xfrm>
            <a:off x="1953064" y="3822249"/>
            <a:ext cx="259322" cy="172150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41" name="갈매기형 수장 23">
              <a:extLst>
                <a:ext uri="{FF2B5EF4-FFF2-40B4-BE49-F238E27FC236}">
                  <a16:creationId xmlns:a16="http://schemas.microsoft.com/office/drawing/2014/main" id="{3AD8CF86-669B-4124-AB1D-9EBBE39A0395}"/>
                </a:ext>
              </a:extLst>
            </p:cNvPr>
            <p:cNvSpPr/>
            <p:nvPr/>
          </p:nvSpPr>
          <p:spPr>
            <a:xfrm>
              <a:off x="1016605" y="5229200"/>
              <a:ext cx="540059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4" name="갈매기형 수장 24">
              <a:extLst>
                <a:ext uri="{FF2B5EF4-FFF2-40B4-BE49-F238E27FC236}">
                  <a16:creationId xmlns:a16="http://schemas.microsoft.com/office/drawing/2014/main" id="{8558353A-A61E-4951-9B39-E2E5A553AC78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76C6751F-9F8C-466F-A52F-05A5AD60AD10}"/>
              </a:ext>
            </a:extLst>
          </p:cNvPr>
          <p:cNvSpPr/>
          <p:nvPr/>
        </p:nvSpPr>
        <p:spPr>
          <a:xfrm>
            <a:off x="1681656" y="6147539"/>
            <a:ext cx="98232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* - Комплектующие изделия, повышающие уровень локализации конечной российской продукции, перечисленной в приложении </a:t>
            </a:r>
            <a:b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к постановлению Правительства РФ от 17 июля 2015 г. № 719</a:t>
            </a:r>
          </a:p>
        </p:txBody>
      </p:sp>
      <p:sp>
        <p:nvSpPr>
          <p:cNvPr id="56" name="Номер слайда 6">
            <a:extLst>
              <a:ext uri="{FF2B5EF4-FFF2-40B4-BE49-F238E27FC236}">
                <a16:creationId xmlns:a16="http://schemas.microsoft.com/office/drawing/2014/main" id="{855448E6-18B8-42FF-9426-AEFD8B7AF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34B48EF-4C33-4FC8-A417-44C4674DBE16}"/>
              </a:ext>
            </a:extLst>
          </p:cNvPr>
          <p:cNvCxnSpPr>
            <a:cxnSpLocks/>
          </p:cNvCxnSpPr>
          <p:nvPr/>
        </p:nvCxnSpPr>
        <p:spPr>
          <a:xfrm>
            <a:off x="1736313" y="2547749"/>
            <a:ext cx="9483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2000F2C1-EEC5-4FBE-A6C7-94AA35C242EB}"/>
              </a:ext>
            </a:extLst>
          </p:cNvPr>
          <p:cNvCxnSpPr>
            <a:cxnSpLocks/>
          </p:cNvCxnSpPr>
          <p:nvPr/>
        </p:nvCxnSpPr>
        <p:spPr>
          <a:xfrm>
            <a:off x="1757298" y="3429000"/>
            <a:ext cx="94620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226ADFB9-E020-425F-9E30-36FDDE579DD7}"/>
              </a:ext>
            </a:extLst>
          </p:cNvPr>
          <p:cNvCxnSpPr>
            <a:cxnSpLocks/>
          </p:cNvCxnSpPr>
          <p:nvPr/>
        </p:nvCxnSpPr>
        <p:spPr>
          <a:xfrm>
            <a:off x="6593304" y="3429000"/>
            <a:ext cx="0" cy="21531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그룹 27">
            <a:extLst>
              <a:ext uri="{FF2B5EF4-FFF2-40B4-BE49-F238E27FC236}">
                <a16:creationId xmlns:a16="http://schemas.microsoft.com/office/drawing/2014/main" id="{23F5717E-6E56-4294-9FA5-14276D4BF6CC}"/>
              </a:ext>
            </a:extLst>
          </p:cNvPr>
          <p:cNvGrpSpPr/>
          <p:nvPr/>
        </p:nvGrpSpPr>
        <p:grpSpPr>
          <a:xfrm>
            <a:off x="1984371" y="4503291"/>
            <a:ext cx="259322" cy="172150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62" name="갈매기형 수장 23">
              <a:extLst>
                <a:ext uri="{FF2B5EF4-FFF2-40B4-BE49-F238E27FC236}">
                  <a16:creationId xmlns:a16="http://schemas.microsoft.com/office/drawing/2014/main" id="{7007FBEE-B886-4AE0-BB0D-2DCA137B726F}"/>
                </a:ext>
              </a:extLst>
            </p:cNvPr>
            <p:cNvSpPr/>
            <p:nvPr/>
          </p:nvSpPr>
          <p:spPr>
            <a:xfrm>
              <a:off x="1016605" y="5229200"/>
              <a:ext cx="540059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63" name="갈매기형 수장 24">
              <a:extLst>
                <a:ext uri="{FF2B5EF4-FFF2-40B4-BE49-F238E27FC236}">
                  <a16:creationId xmlns:a16="http://schemas.microsoft.com/office/drawing/2014/main" id="{A94C5F0F-8BFB-4302-B033-12D325AE4771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64" name="그룹 27">
            <a:extLst>
              <a:ext uri="{FF2B5EF4-FFF2-40B4-BE49-F238E27FC236}">
                <a16:creationId xmlns:a16="http://schemas.microsoft.com/office/drawing/2014/main" id="{BEA2078A-5FFC-47F9-A938-929017672435}"/>
              </a:ext>
            </a:extLst>
          </p:cNvPr>
          <p:cNvGrpSpPr/>
          <p:nvPr/>
        </p:nvGrpSpPr>
        <p:grpSpPr>
          <a:xfrm>
            <a:off x="1951733" y="4875651"/>
            <a:ext cx="259322" cy="172150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65" name="갈매기형 수장 23">
              <a:extLst>
                <a:ext uri="{FF2B5EF4-FFF2-40B4-BE49-F238E27FC236}">
                  <a16:creationId xmlns:a16="http://schemas.microsoft.com/office/drawing/2014/main" id="{7608F42C-AA23-4D8B-BA38-6E0A233864EC}"/>
                </a:ext>
              </a:extLst>
            </p:cNvPr>
            <p:cNvSpPr/>
            <p:nvPr/>
          </p:nvSpPr>
          <p:spPr>
            <a:xfrm>
              <a:off x="1016605" y="5229200"/>
              <a:ext cx="540059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66" name="갈매기형 수장 24">
              <a:extLst>
                <a:ext uri="{FF2B5EF4-FFF2-40B4-BE49-F238E27FC236}">
                  <a16:creationId xmlns:a16="http://schemas.microsoft.com/office/drawing/2014/main" id="{8FE1423A-6DC7-4B7F-BB83-14F579A3A0EE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67" name="그룹 27">
            <a:extLst>
              <a:ext uri="{FF2B5EF4-FFF2-40B4-BE49-F238E27FC236}">
                <a16:creationId xmlns:a16="http://schemas.microsoft.com/office/drawing/2014/main" id="{03CA243B-12CF-46E8-88D4-4336F3ABA4C4}"/>
              </a:ext>
            </a:extLst>
          </p:cNvPr>
          <p:cNvGrpSpPr/>
          <p:nvPr/>
        </p:nvGrpSpPr>
        <p:grpSpPr>
          <a:xfrm>
            <a:off x="6808114" y="3815601"/>
            <a:ext cx="259322" cy="172150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68" name="갈매기형 수장 23">
              <a:extLst>
                <a:ext uri="{FF2B5EF4-FFF2-40B4-BE49-F238E27FC236}">
                  <a16:creationId xmlns:a16="http://schemas.microsoft.com/office/drawing/2014/main" id="{B8DF0665-5023-499D-878A-54D15807DD8A}"/>
                </a:ext>
              </a:extLst>
            </p:cNvPr>
            <p:cNvSpPr/>
            <p:nvPr/>
          </p:nvSpPr>
          <p:spPr>
            <a:xfrm>
              <a:off x="1016605" y="5229200"/>
              <a:ext cx="540059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69" name="갈매기형 수장 24">
              <a:extLst>
                <a:ext uri="{FF2B5EF4-FFF2-40B4-BE49-F238E27FC236}">
                  <a16:creationId xmlns:a16="http://schemas.microsoft.com/office/drawing/2014/main" id="{F2D22999-B69C-4D1A-881E-28085D0BE3C4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29" name="그룹 27">
            <a:extLst>
              <a:ext uri="{FF2B5EF4-FFF2-40B4-BE49-F238E27FC236}">
                <a16:creationId xmlns:a16="http://schemas.microsoft.com/office/drawing/2014/main" id="{FB4B40F8-85D0-4E3B-9F54-F5B6D2991A3D}"/>
              </a:ext>
            </a:extLst>
          </p:cNvPr>
          <p:cNvGrpSpPr/>
          <p:nvPr/>
        </p:nvGrpSpPr>
        <p:grpSpPr>
          <a:xfrm>
            <a:off x="1951733" y="5303371"/>
            <a:ext cx="259322" cy="172150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30" name="갈매기형 수장 23">
              <a:extLst>
                <a:ext uri="{FF2B5EF4-FFF2-40B4-BE49-F238E27FC236}">
                  <a16:creationId xmlns:a16="http://schemas.microsoft.com/office/drawing/2014/main" id="{3B143AF5-FCEE-4502-88AF-815D28495FDF}"/>
                </a:ext>
              </a:extLst>
            </p:cNvPr>
            <p:cNvSpPr/>
            <p:nvPr/>
          </p:nvSpPr>
          <p:spPr>
            <a:xfrm>
              <a:off x="1016605" y="5229200"/>
              <a:ext cx="540059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2" name="갈매기형 수장 24">
              <a:extLst>
                <a:ext uri="{FF2B5EF4-FFF2-40B4-BE49-F238E27FC236}">
                  <a16:creationId xmlns:a16="http://schemas.microsoft.com/office/drawing/2014/main" id="{0BCB7FAA-ED08-4454-93CA-B037307A354C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4152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id="{435218DF-47F2-4A8A-A528-860EF80126BC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812001865"/>
              </p:ext>
            </p:extLst>
          </p:nvPr>
        </p:nvGraphicFramePr>
        <p:xfrm>
          <a:off x="1157635" y="949542"/>
          <a:ext cx="10565790" cy="5770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4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5347"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ru-RU" sz="2000" b="1" dirty="0">
                        <a:solidFill>
                          <a:srgbClr val="D40000"/>
                        </a:solidFill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864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Сумма займа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0-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579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Процентная ставка на заём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2% </a:t>
                      </a:r>
                      <a:r>
                        <a:rPr lang="ru-RU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 предоставлении гарантии Банка или Корпорации МСП/РГО;</a:t>
                      </a:r>
                    </a:p>
                    <a:p>
                      <a:pPr marL="0" lvl="0" algn="l" defTabSz="4572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</a:t>
                      </a:r>
                      <a:r>
                        <a:rPr lang="ru-RU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 предоставлении иных видов обеспечения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643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endParaRPr lang="ru-RU" sz="1400" b="1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Срок займа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endParaRPr lang="ru-RU" sz="13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l" defTabSz="457200" rtl="0" eaLnBrk="1" latinLnBrk="0" hangingPunct="1"/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 </a:t>
                      </a:r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мес.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(5 лет)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9579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endParaRPr lang="ru-RU" sz="1400" b="1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Общий бюджет проекта 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l"/>
                      <a:endParaRPr lang="ru-RU" sz="13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l"/>
                      <a:r>
                        <a:rPr lang="ru-RU" sz="13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от</a:t>
                      </a:r>
                      <a:r>
                        <a:rPr lang="ru-RU" sz="13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14,5 </a:t>
                      </a:r>
                      <a:r>
                        <a:rPr lang="ru-RU" sz="13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</a:p>
                    <a:p>
                      <a:pPr algn="ctr"/>
                      <a:endParaRPr lang="ru-RU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8596">
                <a:tc>
                  <a:txBody>
                    <a:bodyPr/>
                    <a:lstStyle/>
                    <a:p>
                      <a:pPr marL="9144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Софинансирование Фонда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70% </a:t>
                      </a:r>
                      <a:r>
                        <a:rPr lang="ru-RU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бюджета проекта</a:t>
                      </a:r>
                      <a:endParaRPr lang="ru-RU" sz="13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9336838"/>
                  </a:ext>
                </a:extLst>
              </a:tr>
              <a:tr h="897423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endParaRPr lang="ru-RU" sz="1400" b="1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914400" lvl="2" algn="l" defTabSz="457200" rtl="0" eaLnBrk="1" latinLnBrk="0" hangingPunct="1"/>
                      <a:r>
                        <a:rPr lang="ru-RU" sz="1400" b="1" dirty="0" err="1">
                          <a:latin typeface="+mn-lt"/>
                          <a:cs typeface="Arial" panose="020B0604020202020204" pitchFamily="34" charset="0"/>
                        </a:rPr>
                        <a:t>Софинансирование</a:t>
                      </a:r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 заявителя, частных инвесторов или банков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l" defTabSz="457200" rtl="0" eaLnBrk="1" latinLnBrk="0" hangingPunct="1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0%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бюджета проекта, в том числе за счет собственных </a:t>
                      </a:r>
                    </a:p>
                    <a:p>
                      <a:pPr marL="0" lvl="0" algn="l" defTabSz="457200" rtl="0" eaLnBrk="1" latinLnBrk="0" hangingPunct="1"/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средств/ средств акционеров </a:t>
                      </a:r>
                    </a:p>
                    <a:p>
                      <a:pPr marL="0" lvl="0" algn="l" defTabSz="457200" rtl="0" eaLnBrk="1" latinLnBrk="0" hangingPunct="1"/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15%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суммы займа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9749475"/>
                  </a:ext>
                </a:extLst>
              </a:tr>
              <a:tr h="709579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endParaRPr lang="ru-RU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" name="Прямоугольник 1">
            <a:extLst>
              <a:ext uri="{FF2B5EF4-FFF2-40B4-BE49-F238E27FC236}">
                <a16:creationId xmlns:a16="http://schemas.microsoft.com/office/drawing/2014/main" id="{37557C39-2EA5-4DD0-9C9B-BE92C0DEFC22}"/>
              </a:ext>
            </a:extLst>
          </p:cNvPr>
          <p:cNvSpPr txBox="1">
            <a:spLocks/>
          </p:cNvSpPr>
          <p:nvPr/>
        </p:nvSpPr>
        <p:spPr>
          <a:xfrm>
            <a:off x="1335520" y="474456"/>
            <a:ext cx="8246686" cy="7224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Основные условия займа</a:t>
            </a:r>
            <a:endParaRPr lang="ru-RU" sz="3600" b="1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DDDD30B-F77D-4E2D-88AB-DFCE9B45C4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43" y="384175"/>
            <a:ext cx="722492" cy="72249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35A607-BADF-45FA-A9CA-0CE2E36468D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390918" y="1708993"/>
            <a:ext cx="480556" cy="5543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BDC1B9-F071-483D-B340-5BC270B6E6B1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424389" y="2371158"/>
            <a:ext cx="475397" cy="4316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DE194C9-63E3-4F2E-A79C-FE1604869E46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/>
                </a14:imgProps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1384932" y="3028898"/>
            <a:ext cx="554310" cy="554310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F774A44-6C0B-4C1B-AD6E-25144AFB424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1345480" y="3780785"/>
            <a:ext cx="554306" cy="55430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56AA36E-5D35-4DBC-B35C-D0C8AE408585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/>
                </a14:imgProps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1335520" y="4467031"/>
            <a:ext cx="554310" cy="5543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D6502B1-5D75-4274-A86C-64F9AD62B239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1317168" y="5277475"/>
            <a:ext cx="554306" cy="554306"/>
          </a:xfrm>
          <a:prstGeom prst="rect">
            <a:avLst/>
          </a:prstGeom>
        </p:spPr>
      </p:pic>
      <p:sp>
        <p:nvSpPr>
          <p:cNvPr id="24" name="Номер слайда 6">
            <a:extLst>
              <a:ext uri="{FF2B5EF4-FFF2-40B4-BE49-F238E27FC236}">
                <a16:creationId xmlns:a16="http://schemas.microsoft.com/office/drawing/2014/main" id="{394C3F1F-3DA2-46FD-ACA5-B05A2FA6E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07BC11D0-B4B2-4782-8421-1253A41A2D81}"/>
              </a:ext>
            </a:extLst>
          </p:cNvPr>
          <p:cNvCxnSpPr/>
          <p:nvPr/>
        </p:nvCxnSpPr>
        <p:spPr>
          <a:xfrm>
            <a:off x="1157634" y="1558193"/>
            <a:ext cx="105657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B8476FB9-49D1-4CC1-9D86-278A4B82D85A}"/>
              </a:ext>
            </a:extLst>
          </p:cNvPr>
          <p:cNvCxnSpPr>
            <a:cxnSpLocks/>
          </p:cNvCxnSpPr>
          <p:nvPr/>
        </p:nvCxnSpPr>
        <p:spPr>
          <a:xfrm>
            <a:off x="5416886" y="1558193"/>
            <a:ext cx="0" cy="4692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293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A8D925D-798D-462B-87BD-5685CFC98E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9195" t="20028" r="21238" b="20402"/>
          <a:stretch/>
        </p:blipFill>
        <p:spPr>
          <a:xfrm>
            <a:off x="2203506" y="1323696"/>
            <a:ext cx="641546" cy="5691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403" y="223645"/>
            <a:ext cx="9881546" cy="722492"/>
          </a:xfrm>
        </p:spPr>
        <p:txBody>
          <a:bodyPr/>
          <a:lstStyle/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Целевое назначение займа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92" y="140941"/>
            <a:ext cx="722492" cy="722492"/>
          </a:xfrm>
          <a:prstGeom prst="rect">
            <a:avLst/>
          </a:prstGeom>
        </p:spPr>
      </p:pic>
      <p:sp>
        <p:nvSpPr>
          <p:cNvPr id="32" name="타원 14">
            <a:extLst>
              <a:ext uri="{FF2B5EF4-FFF2-40B4-BE49-F238E27FC236}">
                <a16:creationId xmlns:a16="http://schemas.microsoft.com/office/drawing/2014/main" id="{BFDB79A3-FED7-45D8-BC74-F0A552505C63}"/>
              </a:ext>
            </a:extLst>
          </p:cNvPr>
          <p:cNvSpPr/>
          <p:nvPr/>
        </p:nvSpPr>
        <p:spPr>
          <a:xfrm>
            <a:off x="2146185" y="3223759"/>
            <a:ext cx="806314" cy="79044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49" name="타원 12">
            <a:extLst>
              <a:ext uri="{FF2B5EF4-FFF2-40B4-BE49-F238E27FC236}">
                <a16:creationId xmlns:a16="http://schemas.microsoft.com/office/drawing/2014/main" id="{CCE06F77-5673-4878-B33E-AB1FB4A9D734}"/>
              </a:ext>
            </a:extLst>
          </p:cNvPr>
          <p:cNvSpPr/>
          <p:nvPr/>
        </p:nvSpPr>
        <p:spPr>
          <a:xfrm>
            <a:off x="2146185" y="1214638"/>
            <a:ext cx="806314" cy="790441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51" name="Прямоугольник 2">
            <a:extLst>
              <a:ext uri="{FF2B5EF4-FFF2-40B4-BE49-F238E27FC236}">
                <a16:creationId xmlns:a16="http://schemas.microsoft.com/office/drawing/2014/main" id="{AE77446A-D00A-4CC6-AE04-1E2242C52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2019" y="5404262"/>
            <a:ext cx="5792585" cy="294100"/>
          </a:xfrm>
        </p:spPr>
        <p:txBody>
          <a:bodyPr>
            <a:noAutofit/>
          </a:bodyPr>
          <a:lstStyle/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schemeClr val="bg1"/>
                </a:solidFill>
              </a:rPr>
              <a:t>Разработка нового продукта или технологии</a:t>
            </a:r>
            <a:endParaRPr lang="ru-RU" sz="1800" i="0" dirty="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52" name="Прямоугольник 2">
            <a:extLst>
              <a:ext uri="{FF2B5EF4-FFF2-40B4-BE49-F238E27FC236}">
                <a16:creationId xmlns:a16="http://schemas.microsoft.com/office/drawing/2014/main" id="{CD4BD10A-DD3A-430A-B347-C094007B7C03}"/>
              </a:ext>
            </a:extLst>
          </p:cNvPr>
          <p:cNvSpPr txBox="1">
            <a:spLocks/>
          </p:cNvSpPr>
          <p:nvPr/>
        </p:nvSpPr>
        <p:spPr>
          <a:xfrm>
            <a:off x="3332019" y="2317913"/>
            <a:ext cx="5465622" cy="2941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Разработка технико-экономического обоснования</a:t>
            </a:r>
          </a:p>
        </p:txBody>
      </p:sp>
      <p:sp>
        <p:nvSpPr>
          <p:cNvPr id="55" name="Прямоугольник 2">
            <a:extLst>
              <a:ext uri="{FF2B5EF4-FFF2-40B4-BE49-F238E27FC236}">
                <a16:creationId xmlns:a16="http://schemas.microsoft.com/office/drawing/2014/main" id="{C8DEA509-56A0-48A6-8105-C5D2E094B402}"/>
              </a:ext>
            </a:extLst>
          </p:cNvPr>
          <p:cNvSpPr txBox="1">
            <a:spLocks/>
          </p:cNvSpPr>
          <p:nvPr/>
        </p:nvSpPr>
        <p:spPr>
          <a:xfrm>
            <a:off x="3369343" y="3404865"/>
            <a:ext cx="7603920" cy="294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Инжиниринговые услуги</a:t>
            </a:r>
          </a:p>
        </p:txBody>
      </p:sp>
      <p:sp>
        <p:nvSpPr>
          <p:cNvPr id="56" name="Прямоугольник 2">
            <a:extLst>
              <a:ext uri="{FF2B5EF4-FFF2-40B4-BE49-F238E27FC236}">
                <a16:creationId xmlns:a16="http://schemas.microsoft.com/office/drawing/2014/main" id="{856C9887-3AA5-4358-9A2B-4C05485B6A7F}"/>
              </a:ext>
            </a:extLst>
          </p:cNvPr>
          <p:cNvSpPr txBox="1">
            <a:spLocks/>
          </p:cNvSpPr>
          <p:nvPr/>
        </p:nvSpPr>
        <p:spPr>
          <a:xfrm>
            <a:off x="3369343" y="4241807"/>
            <a:ext cx="7214378" cy="294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Приобретение прав на результаты интеллектуальной деятельности</a:t>
            </a:r>
          </a:p>
        </p:txBody>
      </p:sp>
      <p:sp>
        <p:nvSpPr>
          <p:cNvPr id="57" name="Прямоугольник 2">
            <a:extLst>
              <a:ext uri="{FF2B5EF4-FFF2-40B4-BE49-F238E27FC236}">
                <a16:creationId xmlns:a16="http://schemas.microsoft.com/office/drawing/2014/main" id="{6D2EA19E-7E1B-44DA-8CC8-AA7F075BE9CB}"/>
              </a:ext>
            </a:extLst>
          </p:cNvPr>
          <p:cNvSpPr txBox="1">
            <a:spLocks/>
          </p:cNvSpPr>
          <p:nvPr/>
        </p:nvSpPr>
        <p:spPr>
          <a:xfrm>
            <a:off x="3332019" y="1323696"/>
            <a:ext cx="6813013" cy="294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Приобретение в собственность промышленного оборудования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157F4AE-DD9D-49B5-8C3F-AFE443A895E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62000"/>
                    </a14:imgEffect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17646" t="9199" r="1888" b="868"/>
          <a:stretch/>
        </p:blipFill>
        <p:spPr>
          <a:xfrm>
            <a:off x="2180751" y="2390085"/>
            <a:ext cx="707365" cy="476904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contourW="12700">
            <a:contourClr>
              <a:srgbClr val="FDFDFD"/>
            </a:contourClr>
          </a:sp3d>
        </p:spPr>
      </p:pic>
      <p:sp>
        <p:nvSpPr>
          <p:cNvPr id="17" name="타원 8">
            <a:extLst>
              <a:ext uri="{FF2B5EF4-FFF2-40B4-BE49-F238E27FC236}">
                <a16:creationId xmlns:a16="http://schemas.microsoft.com/office/drawing/2014/main" id="{D29375DE-4647-400E-AC0C-95382FB09BD7}"/>
              </a:ext>
            </a:extLst>
          </p:cNvPr>
          <p:cNvSpPr/>
          <p:nvPr/>
        </p:nvSpPr>
        <p:spPr>
          <a:xfrm>
            <a:off x="2081802" y="5235394"/>
            <a:ext cx="806314" cy="790441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6" name="타원 10">
            <a:extLst>
              <a:ext uri="{FF2B5EF4-FFF2-40B4-BE49-F238E27FC236}">
                <a16:creationId xmlns:a16="http://schemas.microsoft.com/office/drawing/2014/main" id="{358B45C2-0743-4525-9675-9485BCCA9CBE}"/>
              </a:ext>
            </a:extLst>
          </p:cNvPr>
          <p:cNvSpPr/>
          <p:nvPr/>
        </p:nvSpPr>
        <p:spPr>
          <a:xfrm>
            <a:off x="2146849" y="2233317"/>
            <a:ext cx="806314" cy="790441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3674DDF-3515-4E52-B711-333E488F0E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2156580" y="5268811"/>
            <a:ext cx="763555" cy="6773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9D66910-54D4-41F1-AA87-4B11F502FC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288039" y="3330145"/>
            <a:ext cx="588960" cy="52246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DF68B27-4F73-40AE-AA7E-4532F8C9E0E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2239946" y="4390651"/>
            <a:ext cx="618564" cy="548730"/>
          </a:xfrm>
          <a:prstGeom prst="rect">
            <a:avLst/>
          </a:prstGeom>
        </p:spPr>
      </p:pic>
      <p:sp>
        <p:nvSpPr>
          <p:cNvPr id="44" name="타원 12">
            <a:extLst>
              <a:ext uri="{FF2B5EF4-FFF2-40B4-BE49-F238E27FC236}">
                <a16:creationId xmlns:a16="http://schemas.microsoft.com/office/drawing/2014/main" id="{D3D605EE-9338-42C6-936A-4BB1DEC49837}"/>
              </a:ext>
            </a:extLst>
          </p:cNvPr>
          <p:cNvSpPr/>
          <p:nvPr/>
        </p:nvSpPr>
        <p:spPr>
          <a:xfrm>
            <a:off x="2135810" y="4237112"/>
            <a:ext cx="806314" cy="790441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39" name="Номер слайда 6">
            <a:extLst>
              <a:ext uri="{FF2B5EF4-FFF2-40B4-BE49-F238E27FC236}">
                <a16:creationId xmlns:a16="http://schemas.microsoft.com/office/drawing/2014/main" id="{00A8BA73-7539-4CBB-8E56-9E16BB364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335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713" y="1871502"/>
            <a:ext cx="10796227" cy="629371"/>
          </a:xfrm>
        </p:spPr>
        <p:txBody>
          <a:bodyPr/>
          <a:lstStyle/>
          <a:p>
            <a:pPr>
              <a:spcBef>
                <a:spcPts val="1"/>
              </a:spcBef>
            </a:pPr>
            <a:r>
              <a:rPr lang="ru-RU" sz="3200" b="1" u="sng" dirty="0">
                <a:solidFill>
                  <a:srgbClr val="D40000"/>
                </a:solidFill>
              </a:rPr>
              <a:t>2. Развитие удаленных территорий</a:t>
            </a:r>
            <a:br>
              <a:rPr lang="ru-RU" sz="3200" b="1" dirty="0">
                <a:solidFill>
                  <a:srgbClr val="FF0000"/>
                </a:solidFill>
              </a:rPr>
            </a:br>
            <a:br>
              <a:rPr lang="ru-RU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З</a:t>
            </a:r>
            <a:r>
              <a:rPr lang="ru-RU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аймы на реализацию проектов направленных на расширение или модернизацию промышленных предприятий. </a:t>
            </a:r>
            <a:endParaRPr lang="ru-RU" sz="3200" i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Номер слайда 6">
            <a:extLst>
              <a:ext uri="{FF2B5EF4-FFF2-40B4-BE49-F238E27FC236}">
                <a16:creationId xmlns:a16="http://schemas.microsoft.com/office/drawing/2014/main" id="{855448E6-18B8-42FF-9426-AEFD8B7AF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-26894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1FBE5F-CA9A-41E7-9A66-622299268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923" y="121921"/>
            <a:ext cx="629950" cy="63303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19F0642-F827-42AC-844A-E76E0621E3A1}"/>
              </a:ext>
            </a:extLst>
          </p:cNvPr>
          <p:cNvSpPr/>
          <p:nvPr/>
        </p:nvSpPr>
        <p:spPr>
          <a:xfrm>
            <a:off x="1297308" y="1591993"/>
            <a:ext cx="1041342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endParaRPr lang="ru-RU" b="1" dirty="0">
              <a:solidFill>
                <a:schemeClr val="bg1"/>
              </a:solidFill>
            </a:endParaRPr>
          </a:p>
          <a:p>
            <a:pPr marL="342900" indent="-342900">
              <a:spcAft>
                <a:spcPts val="1800"/>
              </a:spcAft>
              <a:buAutoNum type="arabicPeriod"/>
            </a:pPr>
            <a:endParaRPr lang="ru-RU" b="1" dirty="0">
              <a:solidFill>
                <a:schemeClr val="bg1"/>
              </a:solidFill>
            </a:endParaRPr>
          </a:p>
          <a:p>
            <a:pPr marL="342900" indent="-342900">
              <a:spcAft>
                <a:spcPts val="1800"/>
              </a:spcAft>
              <a:buAutoNum type="arabicPeriod"/>
            </a:pPr>
            <a:endParaRPr lang="ru-RU" b="1" dirty="0">
              <a:solidFill>
                <a:schemeClr val="bg1"/>
              </a:solidFill>
            </a:endParaRPr>
          </a:p>
          <a:p>
            <a:pPr marL="342900" indent="-342900">
              <a:spcAft>
                <a:spcPts val="1800"/>
              </a:spcAft>
              <a:buAutoNum type="arabicPeriod"/>
            </a:pPr>
            <a:endParaRPr lang="ru-RU" b="1" dirty="0">
              <a:solidFill>
                <a:schemeClr val="bg1"/>
              </a:solidFill>
            </a:endParaRPr>
          </a:p>
          <a:p>
            <a:pPr marL="342900" indent="-342900">
              <a:spcAft>
                <a:spcPts val="1800"/>
              </a:spcAft>
              <a:buAutoNum type="arabicPeriod"/>
            </a:pP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1">
            <a:extLst>
              <a:ext uri="{FF2B5EF4-FFF2-40B4-BE49-F238E27FC236}">
                <a16:creationId xmlns:a16="http://schemas.microsoft.com/office/drawing/2014/main" id="{E2D53D96-B13C-4B2F-BB14-A0F62DD5C887}"/>
              </a:ext>
            </a:extLst>
          </p:cNvPr>
          <p:cNvSpPr txBox="1">
            <a:spLocks/>
          </p:cNvSpPr>
          <p:nvPr/>
        </p:nvSpPr>
        <p:spPr>
          <a:xfrm>
            <a:off x="1163807" y="189006"/>
            <a:ext cx="8246686" cy="7224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</a:rPr>
              <a:t>Программа финансирования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2428815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id="{435218DF-47F2-4A8A-A528-860EF80126BC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157635" y="949542"/>
          <a:ext cx="10565790" cy="5770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4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5347"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ru-RU" sz="2000" b="1" dirty="0">
                        <a:solidFill>
                          <a:srgbClr val="D40000"/>
                        </a:solidFill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864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Сумма займа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0-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 </a:t>
                      </a: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579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Процентная ставка на заём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0,5% </a:t>
                      </a:r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 при предоставлении гарантии Банка или Корпорации МСП;</a:t>
                      </a:r>
                    </a:p>
                    <a:p>
                      <a:pPr marL="0" lvl="0" algn="l" defTabSz="457200" rtl="0" eaLnBrk="1" latinLnBrk="0" hangingPunct="1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1% </a:t>
                      </a:r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при предоставлении иных видов обеспечения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643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endParaRPr lang="ru-RU" sz="1400" b="1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Срок займа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endParaRPr lang="ru-RU" sz="13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l" defTabSz="457200" rtl="0" eaLnBrk="1" latinLnBrk="0" hangingPunct="1"/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84 </a:t>
                      </a:r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мес.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(7 лет)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9579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endParaRPr lang="ru-RU" sz="1400" b="1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Общий бюджет проекта 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l"/>
                      <a:endParaRPr lang="ru-RU" sz="13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l"/>
                      <a:r>
                        <a:rPr lang="ru-RU" sz="13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от</a:t>
                      </a:r>
                      <a:r>
                        <a:rPr lang="ru-RU" sz="13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 </a:t>
                      </a:r>
                      <a:r>
                        <a:rPr lang="ru-RU" sz="13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</a:p>
                    <a:p>
                      <a:pPr algn="ctr"/>
                      <a:endParaRPr lang="ru-RU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8596">
                <a:tc>
                  <a:txBody>
                    <a:bodyPr/>
                    <a:lstStyle/>
                    <a:p>
                      <a:pPr marL="9144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Софинансирование Фонда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70% </a:t>
                      </a:r>
                      <a:r>
                        <a:rPr lang="ru-RU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бюджета проекта</a:t>
                      </a:r>
                      <a:endParaRPr lang="ru-RU" sz="13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9336838"/>
                  </a:ext>
                </a:extLst>
              </a:tr>
              <a:tr h="897423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endParaRPr lang="ru-RU" sz="1400" b="1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914400" lvl="2" algn="l" defTabSz="457200" rtl="0" eaLnBrk="1" latinLnBrk="0" hangingPunct="1"/>
                      <a:r>
                        <a:rPr lang="ru-RU" sz="1400" b="1" dirty="0" err="1">
                          <a:latin typeface="+mn-lt"/>
                          <a:cs typeface="Arial" panose="020B0604020202020204" pitchFamily="34" charset="0"/>
                        </a:rPr>
                        <a:t>Софинансирование</a:t>
                      </a:r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 заявителя, частных инвесторов или банков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l" defTabSz="457200" rtl="0" eaLnBrk="1" latinLnBrk="0" hangingPunct="1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0%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бюджета проекта, в том числе за счет собственных </a:t>
                      </a:r>
                    </a:p>
                    <a:p>
                      <a:pPr marL="0" lvl="0" algn="l" defTabSz="457200" rtl="0" eaLnBrk="1" latinLnBrk="0" hangingPunct="1"/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средств/ средств акционеров </a:t>
                      </a:r>
                    </a:p>
                    <a:p>
                      <a:pPr marL="0" lvl="0" algn="l" defTabSz="457200" rtl="0" eaLnBrk="1" latinLnBrk="0" hangingPunct="1"/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10%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суммы займа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9749475"/>
                  </a:ext>
                </a:extLst>
              </a:tr>
              <a:tr h="709579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endParaRPr lang="ru-RU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" name="Прямоугольник 1">
            <a:extLst>
              <a:ext uri="{FF2B5EF4-FFF2-40B4-BE49-F238E27FC236}">
                <a16:creationId xmlns:a16="http://schemas.microsoft.com/office/drawing/2014/main" id="{37557C39-2EA5-4DD0-9C9B-BE92C0DEFC22}"/>
              </a:ext>
            </a:extLst>
          </p:cNvPr>
          <p:cNvSpPr txBox="1">
            <a:spLocks/>
          </p:cNvSpPr>
          <p:nvPr/>
        </p:nvSpPr>
        <p:spPr>
          <a:xfrm>
            <a:off x="1335520" y="474456"/>
            <a:ext cx="8246686" cy="7224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Основные условия займа</a:t>
            </a:r>
            <a:endParaRPr lang="ru-RU" sz="3600" b="1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DDDD30B-F77D-4E2D-88AB-DFCE9B45C4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43" y="384175"/>
            <a:ext cx="722492" cy="72249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35A607-BADF-45FA-A9CA-0CE2E36468D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390918" y="1708993"/>
            <a:ext cx="480556" cy="5543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BDC1B9-F071-483D-B340-5BC270B6E6B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424389" y="2371158"/>
            <a:ext cx="475397" cy="4316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DE194C9-63E3-4F2E-A79C-FE1604869E46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/>
                </a14:imgProps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1384932" y="3028898"/>
            <a:ext cx="554310" cy="554310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F774A44-6C0B-4C1B-AD6E-25144AFB4242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1345480" y="3780785"/>
            <a:ext cx="554306" cy="55430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56AA36E-5D35-4DBC-B35C-D0C8AE408585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/>
                </a14:imgProps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1335520" y="4467031"/>
            <a:ext cx="554310" cy="5543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D6502B1-5D75-4274-A86C-64F9AD62B239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1317168" y="5277475"/>
            <a:ext cx="554306" cy="554306"/>
          </a:xfrm>
          <a:prstGeom prst="rect">
            <a:avLst/>
          </a:prstGeom>
        </p:spPr>
      </p:pic>
      <p:sp>
        <p:nvSpPr>
          <p:cNvPr id="24" name="Номер слайда 6">
            <a:extLst>
              <a:ext uri="{FF2B5EF4-FFF2-40B4-BE49-F238E27FC236}">
                <a16:creationId xmlns:a16="http://schemas.microsoft.com/office/drawing/2014/main" id="{394C3F1F-3DA2-46FD-ACA5-B05A2FA6E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07BC11D0-B4B2-4782-8421-1253A41A2D81}"/>
              </a:ext>
            </a:extLst>
          </p:cNvPr>
          <p:cNvCxnSpPr/>
          <p:nvPr/>
        </p:nvCxnSpPr>
        <p:spPr>
          <a:xfrm>
            <a:off x="1157634" y="1558193"/>
            <a:ext cx="105657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B8476FB9-49D1-4CC1-9D86-278A4B82D85A}"/>
              </a:ext>
            </a:extLst>
          </p:cNvPr>
          <p:cNvCxnSpPr>
            <a:cxnSpLocks/>
          </p:cNvCxnSpPr>
          <p:nvPr/>
        </p:nvCxnSpPr>
        <p:spPr>
          <a:xfrm>
            <a:off x="5416886" y="1558193"/>
            <a:ext cx="0" cy="4692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78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A8D925D-798D-462B-87BD-5685CFC98E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9195" t="20028" r="21238" b="20402"/>
          <a:stretch/>
        </p:blipFill>
        <p:spPr>
          <a:xfrm>
            <a:off x="2186089" y="1053731"/>
            <a:ext cx="641546" cy="5691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403" y="223645"/>
            <a:ext cx="9881546" cy="722492"/>
          </a:xfrm>
        </p:spPr>
        <p:txBody>
          <a:bodyPr/>
          <a:lstStyle/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Целевое назначение займа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92" y="140941"/>
            <a:ext cx="722492" cy="722492"/>
          </a:xfrm>
          <a:prstGeom prst="rect">
            <a:avLst/>
          </a:prstGeom>
        </p:spPr>
      </p:pic>
      <p:sp>
        <p:nvSpPr>
          <p:cNvPr id="32" name="타원 14">
            <a:extLst>
              <a:ext uri="{FF2B5EF4-FFF2-40B4-BE49-F238E27FC236}">
                <a16:creationId xmlns:a16="http://schemas.microsoft.com/office/drawing/2014/main" id="{BFDB79A3-FED7-45D8-BC74-F0A552505C63}"/>
              </a:ext>
            </a:extLst>
          </p:cNvPr>
          <p:cNvSpPr/>
          <p:nvPr/>
        </p:nvSpPr>
        <p:spPr>
          <a:xfrm>
            <a:off x="2128768" y="2953794"/>
            <a:ext cx="806314" cy="79044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49" name="타원 12">
            <a:extLst>
              <a:ext uri="{FF2B5EF4-FFF2-40B4-BE49-F238E27FC236}">
                <a16:creationId xmlns:a16="http://schemas.microsoft.com/office/drawing/2014/main" id="{CCE06F77-5673-4878-B33E-AB1FB4A9D734}"/>
              </a:ext>
            </a:extLst>
          </p:cNvPr>
          <p:cNvSpPr/>
          <p:nvPr/>
        </p:nvSpPr>
        <p:spPr>
          <a:xfrm>
            <a:off x="2128768" y="944673"/>
            <a:ext cx="806314" cy="790441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51" name="Прямоугольник 2">
            <a:extLst>
              <a:ext uri="{FF2B5EF4-FFF2-40B4-BE49-F238E27FC236}">
                <a16:creationId xmlns:a16="http://schemas.microsoft.com/office/drawing/2014/main" id="{AE77446A-D00A-4CC6-AE04-1E2242C52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4602" y="5134297"/>
            <a:ext cx="5792585" cy="294100"/>
          </a:xfrm>
        </p:spPr>
        <p:txBody>
          <a:bodyPr>
            <a:noAutofit/>
          </a:bodyPr>
          <a:lstStyle/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schemeClr val="bg1"/>
                </a:solidFill>
              </a:rPr>
              <a:t>Разработка нового продукта или технологии</a:t>
            </a:r>
            <a:endParaRPr lang="ru-RU" sz="1800" i="0" dirty="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52" name="Прямоугольник 2">
            <a:extLst>
              <a:ext uri="{FF2B5EF4-FFF2-40B4-BE49-F238E27FC236}">
                <a16:creationId xmlns:a16="http://schemas.microsoft.com/office/drawing/2014/main" id="{CD4BD10A-DD3A-430A-B347-C094007B7C03}"/>
              </a:ext>
            </a:extLst>
          </p:cNvPr>
          <p:cNvSpPr txBox="1">
            <a:spLocks/>
          </p:cNvSpPr>
          <p:nvPr/>
        </p:nvSpPr>
        <p:spPr>
          <a:xfrm>
            <a:off x="3314602" y="2047948"/>
            <a:ext cx="5465622" cy="2941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Разработка технико-экономического обоснования</a:t>
            </a:r>
          </a:p>
        </p:txBody>
      </p:sp>
      <p:sp>
        <p:nvSpPr>
          <p:cNvPr id="55" name="Прямоугольник 2">
            <a:extLst>
              <a:ext uri="{FF2B5EF4-FFF2-40B4-BE49-F238E27FC236}">
                <a16:creationId xmlns:a16="http://schemas.microsoft.com/office/drawing/2014/main" id="{C8DEA509-56A0-48A6-8105-C5D2E094B402}"/>
              </a:ext>
            </a:extLst>
          </p:cNvPr>
          <p:cNvSpPr txBox="1">
            <a:spLocks/>
          </p:cNvSpPr>
          <p:nvPr/>
        </p:nvSpPr>
        <p:spPr>
          <a:xfrm>
            <a:off x="3351926" y="3134900"/>
            <a:ext cx="7603920" cy="294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Инжиниринговые услуги</a:t>
            </a:r>
          </a:p>
        </p:txBody>
      </p:sp>
      <p:sp>
        <p:nvSpPr>
          <p:cNvPr id="56" name="Прямоугольник 2">
            <a:extLst>
              <a:ext uri="{FF2B5EF4-FFF2-40B4-BE49-F238E27FC236}">
                <a16:creationId xmlns:a16="http://schemas.microsoft.com/office/drawing/2014/main" id="{856C9887-3AA5-4358-9A2B-4C05485B6A7F}"/>
              </a:ext>
            </a:extLst>
          </p:cNvPr>
          <p:cNvSpPr txBox="1">
            <a:spLocks/>
          </p:cNvSpPr>
          <p:nvPr/>
        </p:nvSpPr>
        <p:spPr>
          <a:xfrm>
            <a:off x="3351926" y="3971842"/>
            <a:ext cx="7214378" cy="294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Приобретение прав на результаты интеллектуальной деятельности</a:t>
            </a:r>
          </a:p>
        </p:txBody>
      </p:sp>
      <p:sp>
        <p:nvSpPr>
          <p:cNvPr id="57" name="Прямоугольник 2">
            <a:extLst>
              <a:ext uri="{FF2B5EF4-FFF2-40B4-BE49-F238E27FC236}">
                <a16:creationId xmlns:a16="http://schemas.microsoft.com/office/drawing/2014/main" id="{6D2EA19E-7E1B-44DA-8CC8-AA7F075BE9CB}"/>
              </a:ext>
            </a:extLst>
          </p:cNvPr>
          <p:cNvSpPr txBox="1">
            <a:spLocks/>
          </p:cNvSpPr>
          <p:nvPr/>
        </p:nvSpPr>
        <p:spPr>
          <a:xfrm>
            <a:off x="3314602" y="1053731"/>
            <a:ext cx="6813013" cy="294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Приобретение в собственность промышленного оборудования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157F4AE-DD9D-49B5-8C3F-AFE443A895E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62000"/>
                    </a14:imgEffect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17646" t="9199" r="1888" b="868"/>
          <a:stretch/>
        </p:blipFill>
        <p:spPr>
          <a:xfrm>
            <a:off x="2163334" y="2120120"/>
            <a:ext cx="707365" cy="476904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contourW="12700">
            <a:contourClr>
              <a:srgbClr val="FDFDFD"/>
            </a:contourClr>
          </a:sp3d>
        </p:spPr>
      </p:pic>
      <p:sp>
        <p:nvSpPr>
          <p:cNvPr id="17" name="타원 8">
            <a:extLst>
              <a:ext uri="{FF2B5EF4-FFF2-40B4-BE49-F238E27FC236}">
                <a16:creationId xmlns:a16="http://schemas.microsoft.com/office/drawing/2014/main" id="{D29375DE-4647-400E-AC0C-95382FB09BD7}"/>
              </a:ext>
            </a:extLst>
          </p:cNvPr>
          <p:cNvSpPr/>
          <p:nvPr/>
        </p:nvSpPr>
        <p:spPr>
          <a:xfrm>
            <a:off x="2064385" y="4965429"/>
            <a:ext cx="806314" cy="790441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6" name="타원 10">
            <a:extLst>
              <a:ext uri="{FF2B5EF4-FFF2-40B4-BE49-F238E27FC236}">
                <a16:creationId xmlns:a16="http://schemas.microsoft.com/office/drawing/2014/main" id="{358B45C2-0743-4525-9675-9485BCCA9CBE}"/>
              </a:ext>
            </a:extLst>
          </p:cNvPr>
          <p:cNvSpPr/>
          <p:nvPr/>
        </p:nvSpPr>
        <p:spPr>
          <a:xfrm>
            <a:off x="2129432" y="1963352"/>
            <a:ext cx="806314" cy="790441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3674DDF-3515-4E52-B711-333E488F0E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2139163" y="4998846"/>
            <a:ext cx="763555" cy="6773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9D66910-54D4-41F1-AA87-4B11F502FC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270622" y="3060180"/>
            <a:ext cx="588960" cy="52246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DF68B27-4F73-40AE-AA7E-4532F8C9E0E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2222529" y="4120686"/>
            <a:ext cx="618564" cy="548730"/>
          </a:xfrm>
          <a:prstGeom prst="rect">
            <a:avLst/>
          </a:prstGeom>
        </p:spPr>
      </p:pic>
      <p:sp>
        <p:nvSpPr>
          <p:cNvPr id="44" name="타원 12">
            <a:extLst>
              <a:ext uri="{FF2B5EF4-FFF2-40B4-BE49-F238E27FC236}">
                <a16:creationId xmlns:a16="http://schemas.microsoft.com/office/drawing/2014/main" id="{D3D605EE-9338-42C6-936A-4BB1DEC49837}"/>
              </a:ext>
            </a:extLst>
          </p:cNvPr>
          <p:cNvSpPr/>
          <p:nvPr/>
        </p:nvSpPr>
        <p:spPr>
          <a:xfrm>
            <a:off x="2118393" y="3967147"/>
            <a:ext cx="806314" cy="790441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39" name="Номер слайда 6">
            <a:extLst>
              <a:ext uri="{FF2B5EF4-FFF2-40B4-BE49-F238E27FC236}">
                <a16:creationId xmlns:a16="http://schemas.microsoft.com/office/drawing/2014/main" id="{00A8BA73-7539-4CBB-8E56-9E16BB364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DD35828-BF60-433B-AA9D-9F5C42E1BC3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2227215" y="5877954"/>
            <a:ext cx="643484" cy="677352"/>
          </a:xfrm>
          <a:prstGeom prst="rect">
            <a:avLst/>
          </a:prstGeom>
        </p:spPr>
      </p:pic>
      <p:sp>
        <p:nvSpPr>
          <p:cNvPr id="24" name="Прямоугольник 2">
            <a:extLst>
              <a:ext uri="{FF2B5EF4-FFF2-40B4-BE49-F238E27FC236}">
                <a16:creationId xmlns:a16="http://schemas.microsoft.com/office/drawing/2014/main" id="{121FA728-F90C-40E4-A693-827870D13D82}"/>
              </a:ext>
            </a:extLst>
          </p:cNvPr>
          <p:cNvSpPr txBox="1">
            <a:spLocks/>
          </p:cNvSpPr>
          <p:nvPr/>
        </p:nvSpPr>
        <p:spPr>
          <a:xfrm>
            <a:off x="3314602" y="5977813"/>
            <a:ext cx="8938980" cy="33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sz="1800" u="sng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Строительство/приобретение и капитальный ремонт зданий и сооружений </a:t>
            </a:r>
            <a:r>
              <a:rPr lang="ru-RU" sz="1800" b="1" i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(до 50% займа)</a:t>
            </a:r>
            <a:endParaRPr lang="ru-RU" sz="1800" b="1" i="1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27" name="타원 8">
            <a:extLst>
              <a:ext uri="{FF2B5EF4-FFF2-40B4-BE49-F238E27FC236}">
                <a16:creationId xmlns:a16="http://schemas.microsoft.com/office/drawing/2014/main" id="{35E1FC5A-0B69-486E-9783-27AAAE3E50B6}"/>
              </a:ext>
            </a:extLst>
          </p:cNvPr>
          <p:cNvSpPr/>
          <p:nvPr/>
        </p:nvSpPr>
        <p:spPr>
          <a:xfrm>
            <a:off x="2096769" y="5917457"/>
            <a:ext cx="827938" cy="790441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latinLnBrk="1">
              <a:defRPr/>
            </a:pPr>
            <a:endParaRPr lang="ko-KR" altLang="en-US" kern="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232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111E28D-7982-424A-954E-D7762068E6CB}"/>
              </a:ext>
            </a:extLst>
          </p:cNvPr>
          <p:cNvSpPr txBox="1"/>
          <p:nvPr/>
        </p:nvSpPr>
        <p:spPr>
          <a:xfrm>
            <a:off x="2029529" y="1549093"/>
            <a:ext cx="8835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srgbClr val="D40000"/>
                </a:solidFill>
                <a:latin typeface="Century Gothic" panose="020B0502020202020204"/>
              </a:rPr>
              <a:t>3. Конверсия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D40000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8246686" cy="722492"/>
          </a:xfrm>
        </p:spPr>
        <p:txBody>
          <a:bodyPr/>
          <a:lstStyle/>
          <a:p>
            <a:pPr algn="l" defTabSz="457200">
              <a:spcBef>
                <a:spcPts val="1"/>
              </a:spcBef>
              <a:buNone/>
            </a:pPr>
            <a:r>
              <a:rPr lang="ru-RU" sz="3600" b="1" i="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Программа финансирования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31" name="Прямоугольник 2">
            <a:extLst>
              <a:ext uri="{FF2B5EF4-FFF2-40B4-BE49-F238E27FC236}">
                <a16:creationId xmlns:a16="http://schemas.microsoft.com/office/drawing/2014/main" id="{B5BD057F-F368-47FA-B8B6-20857CFDEC11}"/>
              </a:ext>
            </a:extLst>
          </p:cNvPr>
          <p:cNvSpPr txBox="1">
            <a:spLocks/>
          </p:cNvSpPr>
          <p:nvPr/>
        </p:nvSpPr>
        <p:spPr>
          <a:xfrm>
            <a:off x="1967262" y="2807617"/>
            <a:ext cx="9252087" cy="376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Льготные займы на модернизацию и/или организацию нового производства промышленной продукции гражданского или двойного назначения на предприятиях оборонно-промышленного комплекса</a:t>
            </a:r>
          </a:p>
        </p:txBody>
      </p:sp>
      <p:sp>
        <p:nvSpPr>
          <p:cNvPr id="56" name="Номер слайда 6">
            <a:extLst>
              <a:ext uri="{FF2B5EF4-FFF2-40B4-BE49-F238E27FC236}">
                <a16:creationId xmlns:a16="http://schemas.microsoft.com/office/drawing/2014/main" id="{855448E6-18B8-42FF-9426-AEFD8B7AF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34B48EF-4C33-4FC8-A417-44C4674DBE16}"/>
              </a:ext>
            </a:extLst>
          </p:cNvPr>
          <p:cNvCxnSpPr>
            <a:cxnSpLocks/>
          </p:cNvCxnSpPr>
          <p:nvPr/>
        </p:nvCxnSpPr>
        <p:spPr>
          <a:xfrm>
            <a:off x="1736313" y="2547749"/>
            <a:ext cx="9483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2000F2C1-EEC5-4FBE-A6C7-94AA35C242EB}"/>
              </a:ext>
            </a:extLst>
          </p:cNvPr>
          <p:cNvCxnSpPr>
            <a:cxnSpLocks/>
          </p:cNvCxnSpPr>
          <p:nvPr/>
        </p:nvCxnSpPr>
        <p:spPr>
          <a:xfrm>
            <a:off x="1757298" y="4662901"/>
            <a:ext cx="94620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521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id="{435218DF-47F2-4A8A-A528-860EF80126BC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157635" y="949542"/>
          <a:ext cx="10565790" cy="5755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4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5347"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ru-RU" sz="2000" b="1" dirty="0">
                        <a:solidFill>
                          <a:srgbClr val="D40000"/>
                        </a:solidFill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864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Сумма займа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0-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579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Процентная ставка на заём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2% </a:t>
                      </a:r>
                      <a:r>
                        <a:rPr lang="ru-RU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годовых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643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endParaRPr lang="ru-RU" sz="1400" b="1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Срок займа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endParaRPr lang="ru-RU" sz="13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l" defTabSz="457200" rtl="0" eaLnBrk="1" latinLnBrk="0" hangingPunct="1"/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 </a:t>
                      </a:r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мес.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(5 лет)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9579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endParaRPr lang="ru-RU" sz="1400" b="1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Общий бюджет проекта 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l"/>
                      <a:endParaRPr lang="ru-RU" sz="13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l"/>
                      <a:r>
                        <a:rPr lang="ru-RU" sz="13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от</a:t>
                      </a:r>
                      <a:r>
                        <a:rPr lang="ru-RU" sz="13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12,5 </a:t>
                      </a:r>
                      <a:r>
                        <a:rPr lang="ru-RU" sz="13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</a:p>
                    <a:p>
                      <a:pPr algn="ctr"/>
                      <a:endParaRPr lang="ru-RU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8596">
                <a:tc>
                  <a:txBody>
                    <a:bodyPr/>
                    <a:lstStyle/>
                    <a:p>
                      <a:pPr marL="9144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Софинансирование Фонда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80% </a:t>
                      </a:r>
                      <a:r>
                        <a:rPr lang="ru-RU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бюджета проекта</a:t>
                      </a:r>
                      <a:endParaRPr lang="ru-RU" sz="13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9336838"/>
                  </a:ext>
                </a:extLst>
              </a:tr>
              <a:tr h="897423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endParaRPr lang="ru-RU" sz="1400" b="1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914400" lvl="2" algn="l" defTabSz="457200" rtl="0" eaLnBrk="1" latinLnBrk="0" hangingPunct="1"/>
                      <a:r>
                        <a:rPr lang="ru-RU" sz="1400" b="1" dirty="0" err="1">
                          <a:latin typeface="+mn-lt"/>
                          <a:cs typeface="Arial" panose="020B0604020202020204" pitchFamily="34" charset="0"/>
                        </a:rPr>
                        <a:t>Софинансирование</a:t>
                      </a:r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 заявителя, частных инвесторов или банков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l" defTabSz="457200" rtl="0" eaLnBrk="1" latinLnBrk="0" hangingPunct="1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20%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бюджета проекта, в том числе за счет собственных </a:t>
                      </a:r>
                    </a:p>
                    <a:p>
                      <a:pPr marL="0" lvl="0" algn="l" defTabSz="457200" rtl="0" eaLnBrk="1" latinLnBrk="0" hangingPunct="1"/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средств/ средств акционеров </a:t>
                      </a:r>
                    </a:p>
                    <a:p>
                      <a:pPr marL="0" lvl="0" algn="l" defTabSz="457200" rtl="0" eaLnBrk="1" latinLnBrk="0" hangingPunct="1"/>
                      <a:r>
                        <a:rPr lang="ru-RU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 0% </a:t>
                      </a:r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суммы займа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9749475"/>
                  </a:ext>
                </a:extLst>
              </a:tr>
              <a:tr h="709579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endParaRPr lang="ru-RU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" name="Прямоугольник 1">
            <a:extLst>
              <a:ext uri="{FF2B5EF4-FFF2-40B4-BE49-F238E27FC236}">
                <a16:creationId xmlns:a16="http://schemas.microsoft.com/office/drawing/2014/main" id="{37557C39-2EA5-4DD0-9C9B-BE92C0DEFC22}"/>
              </a:ext>
            </a:extLst>
          </p:cNvPr>
          <p:cNvSpPr txBox="1">
            <a:spLocks/>
          </p:cNvSpPr>
          <p:nvPr/>
        </p:nvSpPr>
        <p:spPr>
          <a:xfrm>
            <a:off x="1335520" y="474456"/>
            <a:ext cx="8246686" cy="7224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Основные условия займа</a:t>
            </a:r>
            <a:endParaRPr lang="ru-RU" sz="3600" b="1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DDDD30B-F77D-4E2D-88AB-DFCE9B45C4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43" y="384175"/>
            <a:ext cx="722492" cy="72249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35A607-BADF-45FA-A9CA-0CE2E36468D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390918" y="1708993"/>
            <a:ext cx="480556" cy="5543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BDC1B9-F071-483D-B340-5BC270B6E6B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424389" y="2371158"/>
            <a:ext cx="475397" cy="4316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DE194C9-63E3-4F2E-A79C-FE1604869E46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/>
                </a14:imgProps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1384932" y="3028898"/>
            <a:ext cx="554310" cy="554310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F774A44-6C0B-4C1B-AD6E-25144AFB4242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1345480" y="3780785"/>
            <a:ext cx="554306" cy="55430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56AA36E-5D35-4DBC-B35C-D0C8AE408585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/>
                </a14:imgProps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1335520" y="4467031"/>
            <a:ext cx="554310" cy="5543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D6502B1-5D75-4274-A86C-64F9AD62B239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1317168" y="5277475"/>
            <a:ext cx="554306" cy="554306"/>
          </a:xfrm>
          <a:prstGeom prst="rect">
            <a:avLst/>
          </a:prstGeom>
        </p:spPr>
      </p:pic>
      <p:sp>
        <p:nvSpPr>
          <p:cNvPr id="24" name="Номер слайда 6">
            <a:extLst>
              <a:ext uri="{FF2B5EF4-FFF2-40B4-BE49-F238E27FC236}">
                <a16:creationId xmlns:a16="http://schemas.microsoft.com/office/drawing/2014/main" id="{394C3F1F-3DA2-46FD-ACA5-B05A2FA6E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07BC11D0-B4B2-4782-8421-1253A41A2D81}"/>
              </a:ext>
            </a:extLst>
          </p:cNvPr>
          <p:cNvCxnSpPr/>
          <p:nvPr/>
        </p:nvCxnSpPr>
        <p:spPr>
          <a:xfrm>
            <a:off x="1157634" y="1558193"/>
            <a:ext cx="105657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B8476FB9-49D1-4CC1-9D86-278A4B82D85A}"/>
              </a:ext>
            </a:extLst>
          </p:cNvPr>
          <p:cNvCxnSpPr>
            <a:cxnSpLocks/>
          </p:cNvCxnSpPr>
          <p:nvPr/>
        </p:nvCxnSpPr>
        <p:spPr>
          <a:xfrm>
            <a:off x="5416886" y="1558193"/>
            <a:ext cx="0" cy="4692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5037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_Plan_IonGreen_16X9_TP103417220.potx" id="{4B1FCF6B-AC37-473E-AFE9-684358FD50D7}" vid="{D849E02E-A37B-4F65-A00F-6E9D5C4BFA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478CBB3-73F7-4AE4-8F66-D704F33A81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бизнес-плана (светло-зеленое оформление, широкоэкранный формат)</Template>
  <TotalTime>2872</TotalTime>
  <Words>937</Words>
  <Application>Microsoft Office PowerPoint</Application>
  <PresentationFormat>Широкоэкранный</PresentationFormat>
  <Paragraphs>199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Wingdings</vt:lpstr>
      <vt:lpstr>Wingdings 3</vt:lpstr>
      <vt:lpstr>Ион</vt:lpstr>
      <vt:lpstr>Презентация PowerPoint</vt:lpstr>
      <vt:lpstr>Программа финансирования</vt:lpstr>
      <vt:lpstr>Презентация PowerPoint</vt:lpstr>
      <vt:lpstr>Целевое назначение займа</vt:lpstr>
      <vt:lpstr>2. Развитие удаленных территорий  Займы на реализацию проектов направленных на расширение или модернизацию промышленных предприятий. </vt:lpstr>
      <vt:lpstr>Презентация PowerPoint</vt:lpstr>
      <vt:lpstr>Целевое назначение займа</vt:lpstr>
      <vt:lpstr>Программа финансирования</vt:lpstr>
      <vt:lpstr>Презентация PowerPoint</vt:lpstr>
      <vt:lpstr>Презентация PowerPoint</vt:lpstr>
      <vt:lpstr>Презентация PowerPoint</vt:lpstr>
      <vt:lpstr>Процесс рассмотрения заявки Фондом</vt:lpstr>
      <vt:lpstr>Консультационная поддержка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компании</dc:title>
  <dc:creator>Сергей Сидякин</dc:creator>
  <cp:keywords/>
  <cp:lastModifiedBy>Евгений Николаевич</cp:lastModifiedBy>
  <cp:revision>269</cp:revision>
  <cp:lastPrinted>2018-02-01T11:50:32Z</cp:lastPrinted>
  <dcterms:created xsi:type="dcterms:W3CDTF">2017-06-28T14:56:53Z</dcterms:created>
  <dcterms:modified xsi:type="dcterms:W3CDTF">2022-02-03T12:17:20Z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TC034172229991</vt:lpwstr>
  </property>
</Properties>
</file>