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14"/>
  </p:notesMasterIdLst>
  <p:handoutMasterIdLst>
    <p:handoutMasterId r:id="rId15"/>
  </p:handoutMasterIdLst>
  <p:sldIdLst>
    <p:sldId id="414" r:id="rId2"/>
    <p:sldId id="393" r:id="rId3"/>
    <p:sldId id="416" r:id="rId4"/>
    <p:sldId id="398" r:id="rId5"/>
    <p:sldId id="411" r:id="rId6"/>
    <p:sldId id="412" r:id="rId7"/>
    <p:sldId id="415" r:id="rId8"/>
    <p:sldId id="407" r:id="rId9"/>
    <p:sldId id="417" r:id="rId10"/>
    <p:sldId id="410" r:id="rId11"/>
    <p:sldId id="379" r:id="rId12"/>
    <p:sldId id="408" r:id="rId13"/>
  </p:sldIdLst>
  <p:sldSz cx="9906000" cy="6858000" type="A4"/>
  <p:notesSz cx="9926638" cy="6797675"/>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A9706"/>
    <a:srgbClr val="F55F0B"/>
    <a:srgbClr val="F7B309"/>
    <a:srgbClr val="090DB7"/>
    <a:srgbClr val="18481D"/>
    <a:srgbClr val="0099CC"/>
    <a:srgbClr val="23669D"/>
    <a:srgbClr val="D7EDF4"/>
    <a:srgbClr val="00B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9754" autoAdjust="0"/>
  </p:normalViewPr>
  <p:slideViewPr>
    <p:cSldViewPr snapToGrid="0">
      <p:cViewPr>
        <p:scale>
          <a:sx n="124" d="100"/>
          <a:sy n="124" d="100"/>
        </p:scale>
        <p:origin x="-972" y="-42"/>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4301543" cy="339884"/>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5622800" y="0"/>
            <a:ext cx="4301543" cy="339884"/>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1200"/>
            </a:lvl1pPr>
          </a:lstStyle>
          <a:p>
            <a:fld id="{B76A8ECD-D3F8-4CB7-ADA6-DB927FE53768}" type="datetimeFigureOut">
              <a:rPr lang="ru-RU"/>
              <a:pPr/>
              <a:t>18.05.2022</a:t>
            </a:fld>
            <a:endParaRPr lang="ru-RU"/>
          </a:p>
        </p:txBody>
      </p:sp>
      <p:sp>
        <p:nvSpPr>
          <p:cNvPr id="26628" name="Rectangle 4"/>
          <p:cNvSpPr>
            <a:spLocks noGrp="1" noChangeArrowheads="1"/>
          </p:cNvSpPr>
          <p:nvPr>
            <p:ph type="ftr" sz="quarter" idx="2"/>
          </p:nvPr>
        </p:nvSpPr>
        <p:spPr bwMode="auto">
          <a:xfrm>
            <a:off x="2" y="6456613"/>
            <a:ext cx="4301543" cy="339884"/>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5622800" y="6456613"/>
            <a:ext cx="4301543" cy="339884"/>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4301543" cy="341064"/>
          </a:xfrm>
          <a:prstGeom prst="rect">
            <a:avLst/>
          </a:prstGeom>
        </p:spPr>
        <p:txBody>
          <a:bodyPr vert="horz" lIns="91422" tIns="45710" rIns="91422" bIns="45710" rtlCol="0"/>
          <a:lstStyle>
            <a:lvl1pPr algn="l" defTabSz="914011"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5622800" y="0"/>
            <a:ext cx="4301543" cy="341064"/>
          </a:xfrm>
          <a:prstGeom prst="rect">
            <a:avLst/>
          </a:prstGeom>
        </p:spPr>
        <p:txBody>
          <a:bodyPr vert="horz" lIns="91422" tIns="45710" rIns="91422" bIns="45710" rtlCol="0"/>
          <a:lstStyle>
            <a:lvl1pPr algn="r" defTabSz="914011" fontAlgn="auto">
              <a:spcBef>
                <a:spcPts val="0"/>
              </a:spcBef>
              <a:spcAft>
                <a:spcPts val="0"/>
              </a:spcAft>
              <a:defRPr sz="1200" smtClean="0">
                <a:latin typeface="+mn-lt"/>
                <a:cs typeface="+mn-cs"/>
              </a:defRPr>
            </a:lvl1pPr>
          </a:lstStyle>
          <a:p>
            <a:pPr>
              <a:defRPr/>
            </a:pPr>
            <a:fld id="{E600AE7D-F9E9-4F84-A156-86B40493E244}" type="datetimeFigureOut">
              <a:rPr lang="ru-RU"/>
              <a:pPr>
                <a:defRPr/>
              </a:pPr>
              <a:t>18.05.2022</a:t>
            </a:fld>
            <a:endParaRPr lang="ru-RU"/>
          </a:p>
        </p:txBody>
      </p:sp>
      <p:sp>
        <p:nvSpPr>
          <p:cNvPr id="4" name="Образ слайда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91422" tIns="45710" rIns="91422" bIns="45710" rtlCol="0" anchor="ctr"/>
          <a:lstStyle/>
          <a:p>
            <a:pPr lvl="0"/>
            <a:endParaRPr lang="ru-RU" noProof="0"/>
          </a:p>
        </p:txBody>
      </p:sp>
      <p:sp>
        <p:nvSpPr>
          <p:cNvPr id="5" name="Заметки 4"/>
          <p:cNvSpPr>
            <a:spLocks noGrp="1"/>
          </p:cNvSpPr>
          <p:nvPr>
            <p:ph type="body" sz="quarter" idx="3"/>
          </p:nvPr>
        </p:nvSpPr>
        <p:spPr>
          <a:xfrm>
            <a:off x="992665" y="3271382"/>
            <a:ext cx="7941310" cy="2676585"/>
          </a:xfrm>
          <a:prstGeom prst="rect">
            <a:avLst/>
          </a:prstGeom>
        </p:spPr>
        <p:txBody>
          <a:bodyPr vert="horz" lIns="91422" tIns="45710" rIns="91422" bIns="4571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2" y="6456611"/>
            <a:ext cx="4301543" cy="341064"/>
          </a:xfrm>
          <a:prstGeom prst="rect">
            <a:avLst/>
          </a:prstGeom>
        </p:spPr>
        <p:txBody>
          <a:bodyPr vert="horz" lIns="91422" tIns="45710" rIns="91422" bIns="45710" rtlCol="0" anchor="b"/>
          <a:lstStyle>
            <a:lvl1pPr algn="l" defTabSz="914011"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5622800" y="6456611"/>
            <a:ext cx="4301543" cy="341064"/>
          </a:xfrm>
          <a:prstGeom prst="rect">
            <a:avLst/>
          </a:prstGeom>
        </p:spPr>
        <p:txBody>
          <a:bodyPr vert="horz" lIns="91422" tIns="45710" rIns="91422" bIns="45710" rtlCol="0" anchor="b"/>
          <a:lstStyle>
            <a:lvl1pPr algn="r" defTabSz="914011"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23829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pic>
        <p:nvPicPr>
          <p:cNvPr id="14" name="Рисунок 13">
            <a:extLst>
              <a:ext uri="{FF2B5EF4-FFF2-40B4-BE49-F238E27FC236}">
                <a16:creationId xmlns:a16="http://schemas.microsoft.com/office/drawing/2014/main" xmlns=""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2" name="Номер слайда 1">
            <a:extLst>
              <a:ext uri="{FF2B5EF4-FFF2-40B4-BE49-F238E27FC236}">
                <a16:creationId xmlns:a16="http://schemas.microsoft.com/office/drawing/2014/main" xmlns=""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
        <p:nvSpPr>
          <p:cNvPr id="6" name="TextBox 5">
            <a:extLst>
              <a:ext uri="{FF2B5EF4-FFF2-40B4-BE49-F238E27FC236}">
                <a16:creationId xmlns:a16="http://schemas.microsoft.com/office/drawing/2014/main" xmlns="" id="{BFDD2A02-06D6-4161-9B1A-8F12C58BF724}"/>
              </a:ext>
            </a:extLst>
          </p:cNvPr>
          <p:cNvSpPr txBox="1"/>
          <p:nvPr/>
        </p:nvSpPr>
        <p:spPr>
          <a:xfrm>
            <a:off x="591822" y="1296891"/>
            <a:ext cx="4297485" cy="1569660"/>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Создан в 2009 году Правительством Московской области</a:t>
            </a:r>
          </a:p>
          <a:p>
            <a:pPr algn="ctr"/>
            <a:r>
              <a:rPr lang="ru-RU" sz="2400" b="1" dirty="0">
                <a:solidFill>
                  <a:schemeClr val="accent2">
                    <a:lumMod val="75000"/>
                  </a:schemeClr>
                </a:solidFill>
                <a:latin typeface="Century Gothic" panose="020B0502020202020204" pitchFamily="34" charset="0"/>
              </a:rPr>
              <a:t>Учредитель - </a:t>
            </a:r>
            <a:r>
              <a:rPr lang="ru-RU" sz="2400" b="1" dirty="0" err="1">
                <a:solidFill>
                  <a:schemeClr val="accent2">
                    <a:lumMod val="75000"/>
                  </a:schemeClr>
                </a:solidFill>
                <a:latin typeface="Century Gothic" panose="020B0502020202020204" pitchFamily="34" charset="0"/>
              </a:rPr>
              <a:t>Мининвест</a:t>
            </a:r>
            <a:endParaRPr lang="ru-RU" sz="2400" b="1" dirty="0">
              <a:solidFill>
                <a:schemeClr val="accent2">
                  <a:lumMod val="75000"/>
                </a:schemeClr>
              </a:solidFill>
              <a:latin typeface="Century Gothic" panose="020B0502020202020204" pitchFamily="34" charset="0"/>
            </a:endParaRPr>
          </a:p>
        </p:txBody>
      </p:sp>
      <p:pic>
        <p:nvPicPr>
          <p:cNvPr id="2052" name="Picture 4">
            <a:extLst>
              <a:ext uri="{FF2B5EF4-FFF2-40B4-BE49-F238E27FC236}">
                <a16:creationId xmlns:a16="http://schemas.microsoft.com/office/drawing/2014/main" xmlns="" id="{57C26E1E-5E8C-410A-959B-C0BE072307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981" y="1095134"/>
            <a:ext cx="3571336" cy="21377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051CEFC0-8067-4EEF-A0DC-8882CF6C9C35}"/>
              </a:ext>
            </a:extLst>
          </p:cNvPr>
          <p:cNvSpPr txBox="1"/>
          <p:nvPr/>
        </p:nvSpPr>
        <p:spPr>
          <a:xfrm>
            <a:off x="5218981" y="3912419"/>
            <a:ext cx="4297485" cy="1938992"/>
          </a:xfrm>
          <a:prstGeom prst="rect">
            <a:avLst/>
          </a:prstGeom>
          <a:noFill/>
        </p:spPr>
        <p:txBody>
          <a:bodyPr wrap="square" rtlCol="0">
            <a:spAutoFit/>
          </a:bodyPr>
          <a:lstStyle/>
          <a:p>
            <a:pPr algn="ctr"/>
            <a:r>
              <a:rPr lang="ru-RU" sz="2400" b="1" dirty="0">
                <a:solidFill>
                  <a:schemeClr val="accent2">
                    <a:lumMod val="75000"/>
                  </a:schemeClr>
                </a:solidFill>
                <a:latin typeface="Century Gothic" panose="020B0502020202020204" pitchFamily="34" charset="0"/>
              </a:rPr>
              <a:t>Оказание финансовой поддержки субъектам малого и среднего предпринимательства и самозанятым</a:t>
            </a:r>
          </a:p>
        </p:txBody>
      </p:sp>
      <p:pic>
        <p:nvPicPr>
          <p:cNvPr id="9" name="Рисунок 8"/>
          <p:cNvPicPr>
            <a:picLocks noChangeAspect="1"/>
          </p:cNvPicPr>
          <p:nvPr/>
        </p:nvPicPr>
        <p:blipFill>
          <a:blip r:embed="rId4"/>
          <a:stretch>
            <a:fillRect/>
          </a:stretch>
        </p:blipFill>
        <p:spPr>
          <a:xfrm>
            <a:off x="591822" y="3455646"/>
            <a:ext cx="4112480" cy="2807131"/>
          </a:xfrm>
          <a:prstGeom prst="rect">
            <a:avLst/>
          </a:prstGeom>
        </p:spPr>
      </p:pic>
    </p:spTree>
    <p:extLst>
      <p:ext uri="{BB962C8B-B14F-4D97-AF65-F5344CB8AC3E}">
        <p14:creationId xmlns:p14="http://schemas.microsoft.com/office/powerpoint/2010/main" val="208579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276999"/>
          </a:xfrm>
        </p:spPr>
        <p:txBody>
          <a:bodyPr/>
          <a:lstStyle/>
          <a:p>
            <a:pPr algn="ctr"/>
            <a:r>
              <a:rPr lang="ru-RU" sz="18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a:p>
        </p:txBody>
      </p:sp>
      <p:graphicFrame>
        <p:nvGraphicFramePr>
          <p:cNvPr id="4" name="Таблица 3">
            <a:extLst>
              <a:ext uri="{FF2B5EF4-FFF2-40B4-BE49-F238E27FC236}">
                <a16:creationId xmlns:a16="http://schemas.microsoft.com/office/drawing/2014/main" xmlns="" id="{C5457971-CA21-4DDF-A41B-2393F4054317}"/>
              </a:ext>
            </a:extLst>
          </p:cNvPr>
          <p:cNvGraphicFramePr>
            <a:graphicFrameLocks noGrp="1"/>
          </p:cNvGraphicFramePr>
          <p:nvPr>
            <p:extLst>
              <p:ext uri="{D42A27DB-BD31-4B8C-83A1-F6EECF244321}">
                <p14:modId xmlns:p14="http://schemas.microsoft.com/office/powerpoint/2010/main" val="222091898"/>
              </p:ext>
            </p:extLst>
          </p:nvPr>
        </p:nvGraphicFramePr>
        <p:xfrm>
          <a:off x="991556" y="1431362"/>
          <a:ext cx="7851657" cy="3644607"/>
        </p:xfrm>
        <a:graphic>
          <a:graphicData uri="http://schemas.openxmlformats.org/drawingml/2006/table">
            <a:tbl>
              <a:tblPr/>
              <a:tblGrid>
                <a:gridCol w="2757682">
                  <a:extLst>
                    <a:ext uri="{9D8B030D-6E8A-4147-A177-3AD203B41FA5}">
                      <a16:colId xmlns:a16="http://schemas.microsoft.com/office/drawing/2014/main" xmlns="" val="1351382252"/>
                    </a:ext>
                  </a:extLst>
                </a:gridCol>
                <a:gridCol w="766618">
                  <a:extLst>
                    <a:ext uri="{9D8B030D-6E8A-4147-A177-3AD203B41FA5}">
                      <a16:colId xmlns:a16="http://schemas.microsoft.com/office/drawing/2014/main" xmlns="" val="4195935435"/>
                    </a:ext>
                  </a:extLst>
                </a:gridCol>
                <a:gridCol w="2067851">
                  <a:extLst>
                    <a:ext uri="{9D8B030D-6E8A-4147-A177-3AD203B41FA5}">
                      <a16:colId xmlns:a16="http://schemas.microsoft.com/office/drawing/2014/main" xmlns="" val="1946583955"/>
                    </a:ext>
                  </a:extLst>
                </a:gridCol>
                <a:gridCol w="1436625">
                  <a:extLst>
                    <a:ext uri="{9D8B030D-6E8A-4147-A177-3AD203B41FA5}">
                      <a16:colId xmlns:a16="http://schemas.microsoft.com/office/drawing/2014/main" xmlns="" val="3852256313"/>
                    </a:ext>
                  </a:extLst>
                </a:gridCol>
                <a:gridCol w="822881">
                  <a:extLst>
                    <a:ext uri="{9D8B030D-6E8A-4147-A177-3AD203B41FA5}">
                      <a16:colId xmlns:a16="http://schemas.microsoft.com/office/drawing/2014/main" xmlns="" val="344581364"/>
                    </a:ext>
                  </a:extLst>
                </a:gridCol>
              </a:tblGrid>
              <a:tr h="326608">
                <a:tc>
                  <a:txBody>
                    <a:bodyPr/>
                    <a:lstStyle/>
                    <a:p>
                      <a:pPr marL="0" algn="l" defTabSz="914400" rtl="0" eaLnBrk="1" fontAlgn="ctr" latinLnBrk="0" hangingPunct="1"/>
                      <a:endParaRPr lang="ru-RU" sz="1800" b="1" u="none" strike="noStrike" kern="1200" dirty="0">
                        <a:solidFill>
                          <a:schemeClr val="tx1"/>
                        </a:solidFill>
                        <a:effectLst/>
                        <a:latin typeface="+mn-lt"/>
                        <a:ea typeface="+mn-ea"/>
                        <a:cs typeface="+mn-cs"/>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a:t>
                      </a:r>
                    </a:p>
                    <a:p>
                      <a:pPr marL="0" algn="ctr" defTabSz="914400" rtl="0" eaLnBrk="1" fontAlgn="ctr" latinLnBrk="0" hangingPunct="1"/>
                      <a:r>
                        <a:rPr lang="ru-RU" sz="1800" b="1" u="none" strike="noStrike" kern="1200" dirty="0">
                          <a:solidFill>
                            <a:schemeClr val="tx1"/>
                          </a:solidFill>
                          <a:effectLst/>
                          <a:latin typeface="+mn-lt"/>
                          <a:ea typeface="+mn-ea"/>
                          <a:cs typeface="+mn-cs"/>
                        </a:rPr>
                        <a:t>стандарт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Сумма экспресс</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Срок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484331"/>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Удаленные территории</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ru-RU" sz="1800" b="1" u="none" strike="noStrike" kern="1200" dirty="0">
                        <a:solidFill>
                          <a:schemeClr val="tx1"/>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a:solidFill>
                            <a:schemeClr val="tx1"/>
                          </a:solidFill>
                          <a:effectLst/>
                          <a:latin typeface="+mn-lt"/>
                          <a:ea typeface="+mn-ea"/>
                          <a:cs typeface="+mn-cs"/>
                        </a:rPr>
                        <a:t>36</a:t>
                      </a:r>
                      <a:endParaRPr lang="ru-RU" sz="1800" b="1" u="none" strike="noStrike" kern="1200" dirty="0">
                        <a:solidFill>
                          <a:schemeClr val="tx1"/>
                        </a:solidFill>
                        <a:effectLst/>
                        <a:latin typeface="+mn-lt"/>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3037833"/>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Социальный бизнес</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0163725"/>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Импортозамещение</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7594070"/>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«Самозанятый»</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8283116"/>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Приоритетный</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1564722"/>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Начни свое дело</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1368904"/>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Общая программа</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7337228"/>
                  </a:ext>
                </a:extLst>
              </a:tr>
              <a:tr h="342938">
                <a:tc>
                  <a:txBody>
                    <a:bodyPr/>
                    <a:lstStyle/>
                    <a:p>
                      <a:pPr marL="0" algn="l" defTabSz="914400" rtl="0" eaLnBrk="1" fontAlgn="ctr" latinLnBrk="0" hangingPunct="1"/>
                      <a:r>
                        <a:rPr lang="ru-RU" sz="1800" b="1" u="none" strike="noStrike" kern="1200" dirty="0">
                          <a:solidFill>
                            <a:schemeClr val="tx1"/>
                          </a:solidFill>
                          <a:effectLst/>
                          <a:latin typeface="+mn-lt"/>
                          <a:ea typeface="+mn-ea"/>
                          <a:cs typeface="+mn-cs"/>
                        </a:rPr>
                        <a:t>Рефинансирование</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a:solidFill>
                            <a:schemeClr val="tx1"/>
                          </a:solidFill>
                          <a:effectLst/>
                          <a:latin typeface="+mn-lt"/>
                          <a:ea typeface="+mn-ea"/>
                          <a:cs typeface="+mn-cs"/>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3168409"/>
                  </a:ext>
                </a:extLst>
              </a:tr>
              <a:tr h="342938">
                <a:tc>
                  <a:txBody>
                    <a:bodyPr/>
                    <a:lstStyle/>
                    <a:p>
                      <a:pPr marL="0" algn="l" defTabSz="914400" rtl="0" eaLnBrk="1" fontAlgn="ctr" latinLnBrk="0" hangingPunct="1"/>
                      <a:r>
                        <a:rPr lang="ru-RU" sz="1800" b="1" u="none" strike="noStrike" kern="1200" dirty="0" err="1">
                          <a:solidFill>
                            <a:schemeClr val="tx1"/>
                          </a:solidFill>
                          <a:effectLst/>
                          <a:latin typeface="+mn-lt"/>
                          <a:ea typeface="+mn-ea"/>
                          <a:cs typeface="+mn-cs"/>
                        </a:rPr>
                        <a:t>Беззалоговый</a:t>
                      </a:r>
                      <a:endParaRPr lang="ru-RU" sz="1800" b="1" u="none" strike="noStrike" kern="120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a:solidFill>
                            <a:schemeClr val="tx1"/>
                          </a:solidFill>
                          <a:effectLst/>
                          <a:latin typeface="+mn-lt"/>
                          <a:ea typeface="+mn-ea"/>
                          <a:cs typeface="+mn-cs"/>
                        </a:rPr>
                        <a:t>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ru-RU" sz="1800" b="1" u="none" strike="noStrike" kern="1200" dirty="0">
                          <a:solidFill>
                            <a:schemeClr val="tx1"/>
                          </a:solidFill>
                          <a:effectLst/>
                          <a:latin typeface="+mn-lt"/>
                          <a:ea typeface="+mn-ea"/>
                          <a:cs typeface="+mn-cs"/>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7522090"/>
                  </a:ext>
                </a:extLst>
              </a:tr>
            </a:tbl>
          </a:graphicData>
        </a:graphic>
      </p:graphicFrame>
      <p:sp>
        <p:nvSpPr>
          <p:cNvPr id="5" name="TextBox 4"/>
          <p:cNvSpPr txBox="1"/>
          <p:nvPr/>
        </p:nvSpPr>
        <p:spPr>
          <a:xfrm>
            <a:off x="2544792" y="801277"/>
            <a:ext cx="4192438" cy="369332"/>
          </a:xfrm>
          <a:prstGeom prst="rect">
            <a:avLst/>
          </a:prstGeom>
          <a:noFill/>
        </p:spPr>
        <p:txBody>
          <a:bodyPr wrap="square" rtlCol="0">
            <a:spAutoFit/>
          </a:bodyPr>
          <a:lstStyle/>
          <a:p>
            <a:pPr algn="ctr"/>
            <a:r>
              <a:rPr lang="ru-RU" dirty="0"/>
              <a:t>Свод продуктов</a:t>
            </a:r>
          </a:p>
        </p:txBody>
      </p:sp>
    </p:spTree>
    <p:extLst>
      <p:ext uri="{BB962C8B-B14F-4D97-AF65-F5344CB8AC3E}">
        <p14:creationId xmlns:p14="http://schemas.microsoft.com/office/powerpoint/2010/main" val="344306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363614" y="342190"/>
            <a:ext cx="7859517" cy="369332"/>
          </a:xfrm>
        </p:spPr>
        <p:txBody>
          <a:bodyPr/>
          <a:lstStyle/>
          <a:p>
            <a:pPr algn="ctr"/>
            <a:r>
              <a:rPr lang="ru-RU" sz="2400" dirty="0">
                <a:latin typeface="Arial Narrow" pitchFamily="34" charset="0"/>
              </a:rPr>
              <a:t>МКК 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442567" y="1068897"/>
            <a:ext cx="1020865" cy="1027326"/>
          </a:xfrm>
          <a:prstGeom prst="rect">
            <a:avLst/>
          </a:prstGeom>
        </p:spPr>
      </p:pic>
      <p:sp>
        <p:nvSpPr>
          <p:cNvPr id="2" name="Номер слайда 1">
            <a:extLst>
              <a:ext uri="{FF2B5EF4-FFF2-40B4-BE49-F238E27FC236}">
                <a16:creationId xmlns:a16="http://schemas.microsoft.com/office/drawing/2014/main" xmlns=""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a:p>
        </p:txBody>
      </p:sp>
      <p:pic>
        <p:nvPicPr>
          <p:cNvPr id="10" name="Рисунок 9">
            <a:extLst>
              <a:ext uri="{FF2B5EF4-FFF2-40B4-BE49-F238E27FC236}">
                <a16:creationId xmlns:a16="http://schemas.microsoft.com/office/drawing/2014/main" xmlns=""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1134194" cy="643929"/>
          </a:xfrm>
          <a:prstGeom prst="rect">
            <a:avLst/>
          </a:prstGeom>
        </p:spPr>
      </p:pic>
    </p:spTree>
    <p:extLst>
      <p:ext uri="{BB962C8B-B14F-4D97-AF65-F5344CB8AC3E}">
        <p14:creationId xmlns:p14="http://schemas.microsoft.com/office/powerpoint/2010/main" val="383380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xmlns="" id="{D3BCCA51-FE19-4FD5-A154-00B72ABFC225}"/>
              </a:ext>
            </a:extLst>
          </p:cNvPr>
          <p:cNvSpPr>
            <a:spLocks noGrp="1"/>
          </p:cNvSpPr>
          <p:nvPr>
            <p:ph type="sldNum" sz="quarter" idx="10"/>
          </p:nvPr>
        </p:nvSpPr>
        <p:spPr/>
        <p:txBody>
          <a:bodyPr/>
          <a:lstStyle/>
          <a:p>
            <a:pPr>
              <a:defRPr/>
            </a:pPr>
            <a:fld id="{A75F70F0-0F10-43DB-B21C-44BBECAE22B0}" type="slidenum">
              <a:rPr lang="en-US" altLang="ru-RU" smtClean="0"/>
              <a:pPr>
                <a:defRPr/>
              </a:pPr>
              <a:t>11</a:t>
            </a:fld>
            <a:endParaRPr lang="en-US" altLang="ru-RU"/>
          </a:p>
        </p:txBody>
      </p:sp>
      <p:pic>
        <p:nvPicPr>
          <p:cNvPr id="1026" name="Picture 2">
            <a:extLst>
              <a:ext uri="{FF2B5EF4-FFF2-40B4-BE49-F238E27FC236}">
                <a16:creationId xmlns:a16="http://schemas.microsoft.com/office/drawing/2014/main" xmlns="" id="{E4E28EF0-2877-4B7B-84E9-171B0AB42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691" y="399691"/>
            <a:ext cx="6400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790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xmlns=""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2" name="Номер слайда 1">
            <a:extLst>
              <a:ext uri="{FF2B5EF4-FFF2-40B4-BE49-F238E27FC236}">
                <a16:creationId xmlns:a16="http://schemas.microsoft.com/office/drawing/2014/main" xmlns=""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
        <p:nvSpPr>
          <p:cNvPr id="8" name="Прямоугольник 7">
            <a:extLst>
              <a:ext uri="{FF2B5EF4-FFF2-40B4-BE49-F238E27FC236}">
                <a16:creationId xmlns:a16="http://schemas.microsoft.com/office/drawing/2014/main" xmlns="" id="{4AAEE084-3949-423E-B0B0-C6804FBC912C}"/>
              </a:ext>
            </a:extLst>
          </p:cNvPr>
          <p:cNvSpPr/>
          <p:nvPr/>
        </p:nvSpPr>
        <p:spPr>
          <a:xfrm>
            <a:off x="155289" y="822786"/>
            <a:ext cx="95908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black"/>
                </a:solidFill>
                <a:latin typeface="Century Gothic" panose="020B0502020202020204" pitchFamily="34" charset="0"/>
              </a:rPr>
              <a:t>Процентные ставки по займам с 01.01.</a:t>
            </a:r>
            <a:r>
              <a:rPr kumimoji="0" lang="ru-RU"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2022  </a:t>
            </a:r>
          </a:p>
        </p:txBody>
      </p:sp>
      <p:sp>
        <p:nvSpPr>
          <p:cNvPr id="9" name="Прямоугольник 8">
            <a:extLst>
              <a:ext uri="{FF2B5EF4-FFF2-40B4-BE49-F238E27FC236}">
                <a16:creationId xmlns:a16="http://schemas.microsoft.com/office/drawing/2014/main" xmlns="" id="{6099B3AD-DC3F-41AB-A5F8-B2ED82FDCB9E}"/>
              </a:ext>
            </a:extLst>
          </p:cNvPr>
          <p:cNvSpPr/>
          <p:nvPr/>
        </p:nvSpPr>
        <p:spPr>
          <a:xfrm>
            <a:off x="435528" y="1543995"/>
            <a:ext cx="903494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dirty="0">
                <a:solidFill>
                  <a:prstClr val="black"/>
                </a:solidFill>
                <a:latin typeface="+mn-lt"/>
                <a:cs typeface="+mn-cs"/>
              </a:rPr>
              <a:t>Основная</a:t>
            </a:r>
            <a:r>
              <a:rPr kumimoji="0" lang="ru-RU" sz="2800" b="1" i="0" u="none" strike="noStrike" kern="1200" cap="none" spc="0" normalizeH="0" baseline="0" noProof="0" dirty="0">
                <a:ln>
                  <a:noFill/>
                </a:ln>
                <a:solidFill>
                  <a:prstClr val="black"/>
                </a:solidFill>
                <a:effectLst/>
                <a:uLnTx/>
                <a:uFillTx/>
                <a:latin typeface="+mn-lt"/>
                <a:ea typeface="+mn-ea"/>
                <a:cs typeface="+mn-cs"/>
              </a:rPr>
              <a:t> программа </a:t>
            </a:r>
          </a:p>
        </p:txBody>
      </p:sp>
      <p:cxnSp>
        <p:nvCxnSpPr>
          <p:cNvPr id="11" name="Прямая соединительная линия 10">
            <a:extLst>
              <a:ext uri="{FF2B5EF4-FFF2-40B4-BE49-F238E27FC236}">
                <a16:creationId xmlns:a16="http://schemas.microsoft.com/office/drawing/2014/main" xmlns="" id="{6C7BA46D-EDD4-4FC7-BEE6-D16C544FF21E}"/>
              </a:ext>
            </a:extLst>
          </p:cNvPr>
          <p:cNvCxnSpPr>
            <a:cxnSpLocks/>
          </p:cNvCxnSpPr>
          <p:nvPr/>
        </p:nvCxnSpPr>
        <p:spPr bwMode="auto">
          <a:xfrm>
            <a:off x="649198" y="2267373"/>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Прямоугольник: скругленные углы 11">
            <a:extLst>
              <a:ext uri="{FF2B5EF4-FFF2-40B4-BE49-F238E27FC236}">
                <a16:creationId xmlns:a16="http://schemas.microsoft.com/office/drawing/2014/main" xmlns="" id="{42399EC2-0468-464E-997B-357DED05C343}"/>
              </a:ext>
            </a:extLst>
          </p:cNvPr>
          <p:cNvSpPr/>
          <p:nvPr/>
        </p:nvSpPr>
        <p:spPr>
          <a:xfrm>
            <a:off x="572758" y="2337195"/>
            <a:ext cx="8755960" cy="3502887"/>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sz="2400" dirty="0">
                <a:effectLst/>
                <a:latin typeface="Century" panose="02040604050505020304" pitchFamily="18" charset="0"/>
                <a:ea typeface="Calibri" panose="020F0502020204030204" pitchFamily="34" charset="0"/>
                <a:cs typeface="Times New Roman" panose="02020603050405020304" pitchFamily="18" charset="0"/>
              </a:rPr>
              <a:t>Для субъектов МСП всех видов деятельности: </a:t>
            </a:r>
          </a:p>
          <a:p>
            <a:pPr marL="34290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до 5 млн. руб., </a:t>
            </a:r>
          </a:p>
          <a:p>
            <a:pPr marL="34290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срок до 3 лет</a:t>
            </a:r>
          </a:p>
          <a:p>
            <a:pPr marL="34290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процентная ставка –14% годовых</a:t>
            </a:r>
          </a:p>
          <a:p>
            <a:pPr marL="342900" lvl="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з</a:t>
            </a:r>
            <a:r>
              <a:rPr lang="ru-RU" sz="2400" dirty="0">
                <a:effectLst/>
                <a:latin typeface="Century" panose="02040604050505020304" pitchFamily="18" charset="0"/>
                <a:ea typeface="Calibri" panose="020F0502020204030204" pitchFamily="34" charset="0"/>
                <a:cs typeface="Times New Roman" panose="02020603050405020304" pitchFamily="18" charset="0"/>
              </a:rPr>
              <a:t>алог </a:t>
            </a:r>
            <a:endParaRPr lang="ru-RU" sz="2400" dirty="0">
              <a:latin typeface="Century" panose="020406040505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поручительство Гарантийного фонда поручительство 80%</a:t>
            </a:r>
          </a:p>
          <a:p>
            <a:pPr marL="342900" lvl="0" indent="-342900" algn="just">
              <a:lnSpc>
                <a:spcPct val="107000"/>
              </a:lnSpc>
              <a:buFont typeface="Wingdings" panose="05000000000000000000" pitchFamily="2" charset="2"/>
              <a:buChar char="Ø"/>
            </a:pPr>
            <a:r>
              <a:rPr lang="ru-RU" sz="2400"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a:t>
            </a:r>
            <a:endParaRPr lang="ru-RU" sz="2400"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170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sp>
        <p:nvSpPr>
          <p:cNvPr id="4" name="Номер слайда 1">
            <a:extLst>
              <a:ext uri="{FF2B5EF4-FFF2-40B4-BE49-F238E27FC236}">
                <a16:creationId xmlns:a16="http://schemas.microsoft.com/office/drawing/2014/main" xmlns="" id="{5C8F263E-9558-4634-83B5-8C1991014EDE}"/>
              </a:ext>
            </a:extLst>
          </p:cNvPr>
          <p:cNvSpPr txBox="1">
            <a:spLocks/>
          </p:cNvSpPr>
          <p:nvPr/>
        </p:nvSpPr>
        <p:spPr bwMode="auto">
          <a:xfrm>
            <a:off x="7594600" y="3046481"/>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ru-RU"/>
            </a:defPPr>
            <a:lvl1pPr algn="r" defTabSz="914195" rtl="0" eaLnBrk="1" fontAlgn="auto" hangingPunct="1">
              <a:spcBef>
                <a:spcPts val="0"/>
              </a:spcBef>
              <a:spcAft>
                <a:spcPts val="0"/>
              </a:spcAft>
              <a:defRPr sz="1200" kern="1200">
                <a:solidFill>
                  <a:srgbClr val="000000"/>
                </a:solidFill>
                <a:latin typeface="+mn-lt"/>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75F70F0-0F10-43DB-B21C-44BBECAE22B0}" type="slidenum">
              <a:rPr lang="en-US" altLang="ru-RU" smtClean="0"/>
              <a:pPr>
                <a:defRPr/>
              </a:pPr>
              <a:t>2</a:t>
            </a:fld>
            <a:endParaRPr lang="en-US" altLang="ru-RU"/>
          </a:p>
        </p:txBody>
      </p:sp>
      <p:sp>
        <p:nvSpPr>
          <p:cNvPr id="5" name="Прямоугольник: скругленные углы 10">
            <a:extLst>
              <a:ext uri="{FF2B5EF4-FFF2-40B4-BE49-F238E27FC236}">
                <a16:creationId xmlns:a16="http://schemas.microsoft.com/office/drawing/2014/main" xmlns="" id="{F406D88F-48BE-4523-BA51-D7520F515885}"/>
              </a:ext>
            </a:extLst>
          </p:cNvPr>
          <p:cNvSpPr/>
          <p:nvPr/>
        </p:nvSpPr>
        <p:spPr>
          <a:xfrm>
            <a:off x="378378" y="2352647"/>
            <a:ext cx="8755960" cy="2790813"/>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sz="2400" dirty="0">
                <a:latin typeface="Century" panose="02040604050505020304" pitchFamily="18" charset="0"/>
                <a:ea typeface="Calibri" panose="020F0502020204030204" pitchFamily="34" charset="0"/>
                <a:cs typeface="Times New Roman" panose="02020603050405020304" pitchFamily="18" charset="0"/>
              </a:rPr>
              <a:t>П</a:t>
            </a:r>
            <a:r>
              <a:rPr lang="ru-RU" sz="2400" dirty="0">
                <a:effectLst/>
                <a:latin typeface="Century" panose="02040604050505020304" pitchFamily="18" charset="0"/>
                <a:ea typeface="Calibri" panose="020F0502020204030204" pitchFamily="34" charset="0"/>
                <a:cs typeface="Times New Roman" panose="02020603050405020304" pitchFamily="18" charset="0"/>
              </a:rPr>
              <a:t>оддержка развития МСП в округах</a:t>
            </a:r>
            <a:r>
              <a:rPr lang="en-US" sz="2400" dirty="0">
                <a:effectLst/>
                <a:latin typeface="Century" panose="02040604050505020304" pitchFamily="18" charset="0"/>
                <a:ea typeface="Calibri" panose="020F0502020204030204" pitchFamily="34" charset="0"/>
                <a:cs typeface="Times New Roman" panose="02020603050405020304" pitchFamily="18" charset="0"/>
              </a:rPr>
              <a:t>:</a:t>
            </a:r>
            <a:r>
              <a:rPr lang="ru-RU" sz="2400" dirty="0">
                <a:latin typeface="Century" panose="02040604050505020304" pitchFamily="18" charset="0"/>
                <a:ea typeface="Calibri" panose="020F0502020204030204" pitchFamily="34" charset="0"/>
                <a:cs typeface="Times New Roman" panose="02020603050405020304" pitchFamily="18" charset="0"/>
              </a:rPr>
              <a:t> Волоколамский, Зарайск</a:t>
            </a:r>
            <a:r>
              <a:rPr lang="ru-RU" sz="2400" dirty="0">
                <a:effectLst/>
                <a:latin typeface="Century" panose="02040604050505020304" pitchFamily="18" charset="0"/>
                <a:ea typeface="Calibri" panose="020F0502020204030204" pitchFamily="34" charset="0"/>
                <a:cs typeface="Times New Roman" panose="02020603050405020304" pitchFamily="18" charset="0"/>
              </a:rPr>
              <a:t>,</a:t>
            </a:r>
            <a:r>
              <a:rPr lang="en-US" sz="2400" dirty="0">
                <a:effectLst/>
                <a:latin typeface="Century" panose="02040604050505020304" pitchFamily="18" charset="0"/>
                <a:ea typeface="Calibri" panose="020F0502020204030204" pitchFamily="34" charset="0"/>
                <a:cs typeface="Times New Roman" panose="02020603050405020304" pitchFamily="18" charset="0"/>
              </a:rPr>
              <a:t> </a:t>
            </a:r>
            <a:r>
              <a:rPr lang="en-US" sz="2400" dirty="0" err="1">
                <a:effectLst/>
                <a:latin typeface="Century" panose="02040604050505020304" pitchFamily="18" charset="0"/>
                <a:ea typeface="Calibri" panose="020F0502020204030204" pitchFamily="34" charset="0"/>
                <a:cs typeface="Times New Roman" panose="02020603050405020304" pitchFamily="18" charset="0"/>
              </a:rPr>
              <a:t>Лосино-Петровский</a:t>
            </a:r>
            <a:r>
              <a:rPr lang="en-US" sz="2400" dirty="0">
                <a:effectLst/>
                <a:latin typeface="Century" panose="02040604050505020304" pitchFamily="18" charset="0"/>
                <a:ea typeface="Calibri" panose="020F0502020204030204" pitchFamily="34" charset="0"/>
                <a:cs typeface="Times New Roman" panose="02020603050405020304" pitchFamily="18" charset="0"/>
              </a:rPr>
              <a:t>, </a:t>
            </a:r>
            <a:r>
              <a:rPr lang="ru-RU" sz="2400" dirty="0">
                <a:effectLst/>
                <a:latin typeface="Century" panose="02040604050505020304" pitchFamily="18" charset="0"/>
                <a:ea typeface="Calibri" panose="020F0502020204030204" pitchFamily="34" charset="0"/>
                <a:cs typeface="Times New Roman" panose="02020603050405020304" pitchFamily="18" charset="0"/>
              </a:rPr>
              <a:t> Лотошино,</a:t>
            </a:r>
            <a:r>
              <a:rPr lang="en-US" sz="2400" dirty="0">
                <a:effectLst/>
                <a:latin typeface="Century" panose="02040604050505020304" pitchFamily="18" charset="0"/>
                <a:ea typeface="Calibri" panose="020F0502020204030204" pitchFamily="34" charset="0"/>
                <a:cs typeface="Times New Roman" panose="02020603050405020304" pitchFamily="18" charset="0"/>
              </a:rPr>
              <a:t> </a:t>
            </a:r>
            <a:r>
              <a:rPr lang="en-US" sz="2400" dirty="0" err="1">
                <a:effectLst/>
                <a:latin typeface="Century" panose="02040604050505020304" pitchFamily="18" charset="0"/>
                <a:ea typeface="Calibri" panose="020F0502020204030204" pitchFamily="34" charset="0"/>
                <a:cs typeface="Times New Roman" panose="02020603050405020304" pitchFamily="18" charset="0"/>
              </a:rPr>
              <a:t>Луховицы</a:t>
            </a:r>
            <a:r>
              <a:rPr lang="en-US" sz="2400" dirty="0">
                <a:effectLst/>
                <a:latin typeface="Century" panose="02040604050505020304" pitchFamily="18" charset="0"/>
                <a:ea typeface="Calibri" panose="020F0502020204030204" pitchFamily="34" charset="0"/>
                <a:cs typeface="Times New Roman" panose="02020603050405020304" pitchFamily="18" charset="0"/>
              </a:rPr>
              <a:t>,</a:t>
            </a:r>
            <a:r>
              <a:rPr lang="ru-RU" sz="2400" dirty="0">
                <a:latin typeface="Century" panose="02040604050505020304" pitchFamily="18" charset="0"/>
                <a:ea typeface="Calibri" panose="020F0502020204030204" pitchFamily="34" charset="0"/>
                <a:cs typeface="Times New Roman" panose="02020603050405020304" pitchFamily="18" charset="0"/>
              </a:rPr>
              <a:t> Орехово-Зуев</a:t>
            </a:r>
            <a:r>
              <a:rPr lang="en-US" sz="2400" dirty="0">
                <a:latin typeface="Century" panose="02040604050505020304" pitchFamily="18" charset="0"/>
                <a:ea typeface="Calibri" panose="020F0502020204030204" pitchFamily="34" charset="0"/>
                <a:cs typeface="Times New Roman" panose="02020603050405020304" pitchFamily="18" charset="0"/>
              </a:rPr>
              <a:t>о, </a:t>
            </a:r>
            <a:r>
              <a:rPr lang="ru-RU" sz="2400" dirty="0">
                <a:latin typeface="Century" panose="02040604050505020304" pitchFamily="18" charset="0"/>
                <a:ea typeface="Calibri" panose="020F0502020204030204" pitchFamily="34" charset="0"/>
                <a:cs typeface="Times New Roman" panose="02020603050405020304" pitchFamily="18" charset="0"/>
              </a:rPr>
              <a:t>Серебряные Пруды, </a:t>
            </a:r>
            <a:r>
              <a:rPr lang="en-US" sz="2400" dirty="0" err="1">
                <a:latin typeface="Century" panose="02040604050505020304" pitchFamily="18" charset="0"/>
                <a:ea typeface="Calibri" panose="020F0502020204030204" pitchFamily="34" charset="0"/>
                <a:cs typeface="Times New Roman" panose="02020603050405020304" pitchFamily="18" charset="0"/>
              </a:rPr>
              <a:t>Талдом</a:t>
            </a:r>
            <a:r>
              <a:rPr lang="en-US" sz="2400" dirty="0">
                <a:latin typeface="Century" panose="02040604050505020304" pitchFamily="18" charset="0"/>
                <a:ea typeface="Calibri" panose="020F0502020204030204" pitchFamily="34" charset="0"/>
                <a:cs typeface="Times New Roman" panose="02020603050405020304" pitchFamily="18" charset="0"/>
              </a:rPr>
              <a:t>, </a:t>
            </a:r>
            <a:r>
              <a:rPr lang="ru-RU" sz="2400" dirty="0">
                <a:latin typeface="Century" panose="02040604050505020304" pitchFamily="18" charset="0"/>
                <a:ea typeface="Calibri" panose="020F0502020204030204" pitchFamily="34" charset="0"/>
                <a:cs typeface="Times New Roman" panose="02020603050405020304" pitchFamily="18" charset="0"/>
              </a:rPr>
              <a:t>Шатура, Шаховская</a:t>
            </a:r>
            <a:r>
              <a:rPr lang="ru-RU" sz="2400" dirty="0">
                <a:effectLst/>
                <a:latin typeface="Century" panose="02040604050505020304" pitchFamily="18" charset="0"/>
                <a:ea typeface="Calibri" panose="020F0502020204030204" pitchFamily="34" charset="0"/>
                <a:cs typeface="Times New Roman" panose="02020603050405020304" pitchFamily="18" charset="0"/>
              </a:rPr>
              <a:t>, Электрогорск</a:t>
            </a:r>
            <a:r>
              <a:rPr lang="en-US" sz="2400" dirty="0">
                <a:latin typeface="Century" panose="02040604050505020304" pitchFamily="18" charset="0"/>
                <a:ea typeface="Calibri" panose="020F0502020204030204" pitchFamily="34" charset="0"/>
                <a:cs typeface="Times New Roman" panose="02020603050405020304" pitchFamily="18" charset="0"/>
              </a:rPr>
              <a:t>.</a:t>
            </a:r>
            <a:endParaRPr lang="ru-RU" sz="2400" dirty="0">
              <a:effectLst/>
              <a:latin typeface="Century" panose="020406040505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Ø"/>
            </a:pPr>
            <a:r>
              <a:rPr lang="ru-RU" sz="2400" dirty="0">
                <a:effectLst/>
                <a:latin typeface="Century" panose="02040604050505020304" pitchFamily="18" charset="0"/>
                <a:ea typeface="Calibri" panose="020F0502020204030204" pitchFamily="34" charset="0"/>
                <a:cs typeface="Times New Roman" panose="02020603050405020304" pitchFamily="18" charset="0"/>
              </a:rPr>
              <a:t>до 2 млн. руб.</a:t>
            </a:r>
          </a:p>
          <a:p>
            <a:pPr marL="342900" lvl="0" indent="-342900" algn="just">
              <a:lnSpc>
                <a:spcPct val="107000"/>
              </a:lnSpc>
              <a:buFont typeface="Wingdings" panose="05000000000000000000" pitchFamily="2" charset="2"/>
              <a:buChar char="Ø"/>
            </a:pPr>
            <a:r>
              <a:rPr lang="ru-RU" sz="2400" dirty="0">
                <a:effectLst/>
                <a:latin typeface="Century" panose="02040604050505020304" pitchFamily="18" charset="0"/>
                <a:ea typeface="Calibri" panose="020F0502020204030204" pitchFamily="34" charset="0"/>
                <a:cs typeface="Times New Roman" panose="02020603050405020304" pitchFamily="18" charset="0"/>
              </a:rPr>
              <a:t>срок до 3 </a:t>
            </a:r>
            <a:r>
              <a:rPr lang="ru-RU" sz="2400" dirty="0">
                <a:latin typeface="Century" panose="02040604050505020304" pitchFamily="18" charset="0"/>
                <a:ea typeface="Calibri" panose="020F0502020204030204" pitchFamily="34" charset="0"/>
                <a:cs typeface="Times New Roman" panose="02020603050405020304" pitchFamily="18" charset="0"/>
              </a:rPr>
              <a:t>лет</a:t>
            </a:r>
          </a:p>
          <a:p>
            <a:pPr marL="342900" lvl="0" indent="-342900" algn="just">
              <a:spcAft>
                <a:spcPts val="0"/>
              </a:spcAft>
              <a:buFont typeface="Wingdings" panose="05000000000000000000" pitchFamily="2" charset="2"/>
              <a:buChar char="Ø"/>
            </a:pPr>
            <a:r>
              <a:rPr lang="ru-RU" sz="2400" dirty="0">
                <a:effectLst/>
                <a:latin typeface="Century" panose="02040604050505020304" pitchFamily="18" charset="0"/>
                <a:ea typeface="Calibri" panose="020F0502020204030204" pitchFamily="34" charset="0"/>
              </a:rPr>
              <a:t>период деятельности (поступление выручки) не менее 6 мес.</a:t>
            </a:r>
          </a:p>
          <a:p>
            <a:pPr marL="342900" lvl="0" indent="-342900" algn="just">
              <a:spcAft>
                <a:spcPts val="0"/>
              </a:spcAft>
              <a:buFont typeface="Wingdings" panose="05000000000000000000" pitchFamily="2" charset="2"/>
              <a:buChar char="Ø"/>
            </a:pPr>
            <a:r>
              <a:rPr lang="ru-RU" sz="2400" dirty="0">
                <a:latin typeface="Century" panose="02040604050505020304" pitchFamily="18" charset="0"/>
              </a:rPr>
              <a:t>не более 1(одного) займа в год на 1 (одного) заемщика</a:t>
            </a:r>
            <a:r>
              <a:rPr lang="ru-RU" sz="2400" dirty="0">
                <a:latin typeface="Century" panose="02040604050505020304" pitchFamily="18" charset="0"/>
                <a:ea typeface="Calibri" panose="020F0502020204030204" pitchFamily="34" charset="0"/>
                <a:cs typeface="Times New Roman" panose="02020603050405020304" pitchFamily="18" charset="0"/>
              </a:rPr>
              <a:t> </a:t>
            </a:r>
            <a:endParaRPr lang="ru-RU" sz="2400" dirty="0">
              <a:latin typeface="Century" panose="02040604050505020304" pitchFamily="18" charset="0"/>
            </a:endParaRPr>
          </a:p>
        </p:txBody>
      </p:sp>
      <p:sp>
        <p:nvSpPr>
          <p:cNvPr id="6" name="TextBox 5">
            <a:extLst>
              <a:ext uri="{FF2B5EF4-FFF2-40B4-BE49-F238E27FC236}">
                <a16:creationId xmlns:a16="http://schemas.microsoft.com/office/drawing/2014/main" xmlns="" id="{06190B7E-527A-4CD4-8AFA-4D4C4BE275E1}"/>
              </a:ext>
            </a:extLst>
          </p:cNvPr>
          <p:cNvSpPr txBox="1"/>
          <p:nvPr/>
        </p:nvSpPr>
        <p:spPr>
          <a:xfrm>
            <a:off x="495351" y="1684804"/>
            <a:ext cx="7492710" cy="523220"/>
          </a:xfrm>
          <a:prstGeom prst="rect">
            <a:avLst/>
          </a:prstGeom>
          <a:noFill/>
        </p:spPr>
        <p:txBody>
          <a:bodyPr wrap="square" rtlCol="0">
            <a:spAutoFit/>
          </a:bodyPr>
          <a:lstStyle/>
          <a:p>
            <a:r>
              <a:rPr lang="ru-RU" b="1" dirty="0"/>
              <a:t>«</a:t>
            </a:r>
            <a:r>
              <a:rPr lang="ru-RU" sz="2800" b="1" dirty="0">
                <a:solidFill>
                  <a:prstClr val="black"/>
                </a:solidFill>
                <a:latin typeface="+mn-lt"/>
                <a:cs typeface="+mn-cs"/>
              </a:rPr>
              <a:t>Удаленные территории» - 2% годовых</a:t>
            </a:r>
          </a:p>
        </p:txBody>
      </p:sp>
      <p:cxnSp>
        <p:nvCxnSpPr>
          <p:cNvPr id="7" name="Прямая соединительная линия 6">
            <a:extLst>
              <a:ext uri="{FF2B5EF4-FFF2-40B4-BE49-F238E27FC236}">
                <a16:creationId xmlns:a16="http://schemas.microsoft.com/office/drawing/2014/main" xmlns="" id="{5DB69F93-4306-4CE8-B7AC-258378EB9D0F}"/>
              </a:ext>
            </a:extLst>
          </p:cNvPr>
          <p:cNvCxnSpPr>
            <a:cxnSpLocks/>
          </p:cNvCxnSpPr>
          <p:nvPr/>
        </p:nvCxnSpPr>
        <p:spPr bwMode="auto">
          <a:xfrm>
            <a:off x="617411" y="2352648"/>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itle 1">
            <a:extLst>
              <a:ext uri="{FF2B5EF4-FFF2-40B4-BE49-F238E27FC236}">
                <a16:creationId xmlns:a16="http://schemas.microsoft.com/office/drawing/2014/main" xmlns="" id="{C76898AF-F260-8F41-E98B-017AB89EB9C6}"/>
              </a:ext>
            </a:extLst>
          </p:cNvPr>
          <p:cNvSpPr txBox="1">
            <a:spLocks/>
          </p:cNvSpPr>
          <p:nvPr/>
        </p:nvSpPr>
        <p:spPr bwMode="auto">
          <a:xfrm>
            <a:off x="711200" y="338464"/>
            <a:ext cx="8795206"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a:latin typeface="Arial Narrow" pitchFamily="34" charset="0"/>
              </a:rPr>
              <a:t>МКК Московский областной фонд микрофинансирования</a:t>
            </a:r>
            <a:endParaRPr lang="en-US" sz="2400" kern="0" dirty="0">
              <a:latin typeface="Arial Narrow" pitchFamily="34" charset="0"/>
            </a:endParaRPr>
          </a:p>
        </p:txBody>
      </p:sp>
      <p:sp>
        <p:nvSpPr>
          <p:cNvPr id="9" name="Прямоугольник 8">
            <a:extLst>
              <a:ext uri="{FF2B5EF4-FFF2-40B4-BE49-F238E27FC236}">
                <a16:creationId xmlns:a16="http://schemas.microsoft.com/office/drawing/2014/main" xmlns="" id="{05BD9B6C-DE5F-0B92-833B-EBFCD53BA659}"/>
              </a:ext>
            </a:extLst>
          </p:cNvPr>
          <p:cNvSpPr/>
          <p:nvPr/>
        </p:nvSpPr>
        <p:spPr>
          <a:xfrm>
            <a:off x="403741" y="744566"/>
            <a:ext cx="903494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mn-lt"/>
                <a:cs typeface="+mn-cs"/>
              </a:rPr>
              <a:t>С</a:t>
            </a:r>
            <a:r>
              <a:rPr kumimoji="0" lang="ru-RU" b="1" i="0" u="none" strike="noStrike" kern="1200" cap="none" spc="0" normalizeH="0" baseline="0" noProof="0" dirty="0" err="1">
                <a:ln>
                  <a:noFill/>
                </a:ln>
                <a:solidFill>
                  <a:prstClr val="black"/>
                </a:solidFill>
                <a:effectLst/>
                <a:uLnTx/>
                <a:uFillTx/>
                <a:latin typeface="+mn-lt"/>
                <a:ea typeface="+mn-ea"/>
                <a:cs typeface="+mn-cs"/>
              </a:rPr>
              <a:t>пециальные</a:t>
            </a:r>
            <a:r>
              <a:rPr kumimoji="0" lang="ru-RU" b="1" i="0" u="none" strike="noStrike" kern="1200" cap="none" spc="0" normalizeH="0" baseline="0" noProof="0" dirty="0">
                <a:ln>
                  <a:noFill/>
                </a:ln>
                <a:solidFill>
                  <a:prstClr val="black"/>
                </a:solidFill>
                <a:effectLst/>
                <a:uLnTx/>
                <a:uFillTx/>
                <a:latin typeface="+mn-lt"/>
                <a:ea typeface="+mn-ea"/>
                <a:cs typeface="+mn-cs"/>
              </a:rPr>
              <a:t> программы </a:t>
            </a:r>
          </a:p>
        </p:txBody>
      </p:sp>
      <p:pic>
        <p:nvPicPr>
          <p:cNvPr id="10" name="Рисунок 9">
            <a:extLst>
              <a:ext uri="{FF2B5EF4-FFF2-40B4-BE49-F238E27FC236}">
                <a16:creationId xmlns:a16="http://schemas.microsoft.com/office/drawing/2014/main" xmlns="" id="{21C5EF4A-5CAD-7019-1E37-D56F4E4E20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Tree>
    <p:extLst>
      <p:ext uri="{BB962C8B-B14F-4D97-AF65-F5344CB8AC3E}">
        <p14:creationId xmlns:p14="http://schemas.microsoft.com/office/powerpoint/2010/main" val="3742931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pic>
        <p:nvPicPr>
          <p:cNvPr id="14" name="Рисунок 13">
            <a:extLst>
              <a:ext uri="{FF2B5EF4-FFF2-40B4-BE49-F238E27FC236}">
                <a16:creationId xmlns:a16="http://schemas.microsoft.com/office/drawing/2014/main" xmlns=""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2" name="Номер слайда 1">
            <a:extLst>
              <a:ext uri="{FF2B5EF4-FFF2-40B4-BE49-F238E27FC236}">
                <a16:creationId xmlns:a16="http://schemas.microsoft.com/office/drawing/2014/main" xmlns=""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sp>
        <p:nvSpPr>
          <p:cNvPr id="9" name="Прямоугольник 8">
            <a:extLst>
              <a:ext uri="{FF2B5EF4-FFF2-40B4-BE49-F238E27FC236}">
                <a16:creationId xmlns:a16="http://schemas.microsoft.com/office/drawing/2014/main" xmlns="" id="{EABD46F8-9086-4DD9-BF1E-78BF09F6F637}"/>
              </a:ext>
            </a:extLst>
          </p:cNvPr>
          <p:cNvSpPr/>
          <p:nvPr/>
        </p:nvSpPr>
        <p:spPr>
          <a:xfrm>
            <a:off x="403741" y="744566"/>
            <a:ext cx="903494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mn-lt"/>
                <a:cs typeface="+mn-cs"/>
              </a:rPr>
              <a:t>С</a:t>
            </a:r>
            <a:r>
              <a:rPr kumimoji="0" lang="ru-RU" b="1" i="0" u="none" strike="noStrike" kern="1200" cap="none" spc="0" normalizeH="0" baseline="0" noProof="0" dirty="0" err="1">
                <a:ln>
                  <a:noFill/>
                </a:ln>
                <a:solidFill>
                  <a:prstClr val="black"/>
                </a:solidFill>
                <a:effectLst/>
                <a:uLnTx/>
                <a:uFillTx/>
                <a:latin typeface="+mn-lt"/>
                <a:ea typeface="+mn-ea"/>
                <a:cs typeface="+mn-cs"/>
              </a:rPr>
              <a:t>пециальные</a:t>
            </a:r>
            <a:r>
              <a:rPr kumimoji="0" lang="ru-RU" b="1" i="0" u="none" strike="noStrike" kern="1200" cap="none" spc="0" normalizeH="0" baseline="0" noProof="0" dirty="0">
                <a:ln>
                  <a:noFill/>
                </a:ln>
                <a:solidFill>
                  <a:prstClr val="black"/>
                </a:solidFill>
                <a:effectLst/>
                <a:uLnTx/>
                <a:uFillTx/>
                <a:latin typeface="+mn-lt"/>
                <a:ea typeface="+mn-ea"/>
                <a:cs typeface="+mn-cs"/>
              </a:rPr>
              <a:t> программы </a:t>
            </a:r>
          </a:p>
        </p:txBody>
      </p:sp>
      <p:sp>
        <p:nvSpPr>
          <p:cNvPr id="17" name="Прямоугольник: скругленные углы 16">
            <a:extLst>
              <a:ext uri="{FF2B5EF4-FFF2-40B4-BE49-F238E27FC236}">
                <a16:creationId xmlns:a16="http://schemas.microsoft.com/office/drawing/2014/main" xmlns="" id="{D8DA43FC-7011-44EC-B637-362B067D2AD7}"/>
              </a:ext>
            </a:extLst>
          </p:cNvPr>
          <p:cNvSpPr/>
          <p:nvPr/>
        </p:nvSpPr>
        <p:spPr>
          <a:xfrm>
            <a:off x="575020" y="1483231"/>
            <a:ext cx="8755960" cy="1767051"/>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dirty="0">
                <a:effectLst/>
                <a:latin typeface="Century" panose="02040604050505020304" pitchFamily="18" charset="0"/>
                <a:ea typeface="Calibri" panose="020F0502020204030204" pitchFamily="34" charset="0"/>
                <a:cs typeface="Times New Roman" panose="02020603050405020304" pitchFamily="18" charset="0"/>
              </a:rPr>
              <a:t>Для субъектов МСП приоритетных категорий или видов деятельности </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5 млн. руб., срок до 3 лет</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до 3 лет</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з</a:t>
            </a:r>
            <a:r>
              <a:rPr lang="ru-RU" dirty="0">
                <a:effectLst/>
                <a:latin typeface="Century" panose="02040604050505020304" pitchFamily="18" charset="0"/>
                <a:ea typeface="Calibri" panose="020F0502020204030204" pitchFamily="34" charset="0"/>
                <a:cs typeface="Times New Roman" panose="02020603050405020304" pitchFamily="18" charset="0"/>
              </a:rPr>
              <a:t>алог, </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Гарантийного фонда, </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a:t>
            </a:r>
            <a:endParaRPr lang="ru-RU"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F03AD06F-0BF0-4F9D-A121-9D390A572FB1}"/>
              </a:ext>
            </a:extLst>
          </p:cNvPr>
          <p:cNvSpPr txBox="1"/>
          <p:nvPr/>
        </p:nvSpPr>
        <p:spPr>
          <a:xfrm>
            <a:off x="575020" y="1113898"/>
            <a:ext cx="3486147" cy="369332"/>
          </a:xfrm>
          <a:prstGeom prst="rect">
            <a:avLst/>
          </a:prstGeom>
          <a:noFill/>
        </p:spPr>
        <p:txBody>
          <a:bodyPr wrap="none" rtlCol="0">
            <a:spAutoFit/>
          </a:bodyPr>
          <a:lstStyle/>
          <a:p>
            <a:r>
              <a:rPr lang="ru-RU" b="1" dirty="0"/>
              <a:t>«Приоритетный» - 9% </a:t>
            </a:r>
            <a:r>
              <a:rPr lang="ru-RU" sz="1200" b="1" dirty="0"/>
              <a:t>годовых</a:t>
            </a:r>
            <a:endParaRPr lang="ru-RU" b="1" dirty="0"/>
          </a:p>
        </p:txBody>
      </p:sp>
      <p:cxnSp>
        <p:nvCxnSpPr>
          <p:cNvPr id="5" name="Прямая соединительная линия 4">
            <a:extLst>
              <a:ext uri="{FF2B5EF4-FFF2-40B4-BE49-F238E27FC236}">
                <a16:creationId xmlns:a16="http://schemas.microsoft.com/office/drawing/2014/main" xmlns="" id="{7161F8D3-BE35-4A22-AB0C-39F9D1D2AB27}"/>
              </a:ext>
            </a:extLst>
          </p:cNvPr>
          <p:cNvCxnSpPr>
            <a:cxnSpLocks/>
          </p:cNvCxnSpPr>
          <p:nvPr/>
        </p:nvCxnSpPr>
        <p:spPr bwMode="auto">
          <a:xfrm>
            <a:off x="575020" y="1439237"/>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Прямоугольник: скругленные углы 14">
            <a:extLst>
              <a:ext uri="{FF2B5EF4-FFF2-40B4-BE49-F238E27FC236}">
                <a16:creationId xmlns:a16="http://schemas.microsoft.com/office/drawing/2014/main" xmlns="" id="{6DA21403-7F3E-4523-A2FC-4252515BD5E3}"/>
              </a:ext>
            </a:extLst>
          </p:cNvPr>
          <p:cNvSpPr/>
          <p:nvPr/>
        </p:nvSpPr>
        <p:spPr>
          <a:xfrm>
            <a:off x="567640" y="4085111"/>
            <a:ext cx="8730597" cy="1651453"/>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dirty="0">
                <a:latin typeface="Century" panose="02040604050505020304" pitchFamily="18" charset="0"/>
                <a:ea typeface="Calibri" panose="020F0502020204030204" pitchFamily="34" charset="0"/>
                <a:cs typeface="Times New Roman" panose="02020603050405020304" pitchFamily="18" charset="0"/>
              </a:rPr>
              <a:t>Для субъектов МСП осуществляющих деятельность в социальной сфере</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5 млн. руб. </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до 3 лет</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залог</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Гарантийного фонда</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a:t>
            </a:r>
          </a:p>
          <a:p>
            <a:pPr lvl="0"/>
            <a:endParaRPr lang="ru-RU" sz="1100" dirty="0">
              <a:latin typeface="Century" panose="02040604050505020304" pitchFamily="18" charset="0"/>
            </a:endParaRPr>
          </a:p>
        </p:txBody>
      </p:sp>
      <p:sp>
        <p:nvSpPr>
          <p:cNvPr id="21" name="TextBox 20">
            <a:extLst>
              <a:ext uri="{FF2B5EF4-FFF2-40B4-BE49-F238E27FC236}">
                <a16:creationId xmlns:a16="http://schemas.microsoft.com/office/drawing/2014/main" xmlns="" id="{5C72DFDA-0045-4F3D-9D2B-6331C23DA6C5}"/>
              </a:ext>
            </a:extLst>
          </p:cNvPr>
          <p:cNvSpPr txBox="1"/>
          <p:nvPr/>
        </p:nvSpPr>
        <p:spPr>
          <a:xfrm>
            <a:off x="633565" y="3619614"/>
            <a:ext cx="6025931" cy="369332"/>
          </a:xfrm>
          <a:prstGeom prst="rect">
            <a:avLst/>
          </a:prstGeom>
          <a:noFill/>
        </p:spPr>
        <p:txBody>
          <a:bodyPr wrap="square" rtlCol="0">
            <a:spAutoFit/>
          </a:bodyPr>
          <a:lstStyle/>
          <a:p>
            <a:r>
              <a:rPr lang="ru-RU" b="1" dirty="0"/>
              <a:t>«Социальным предприятиям» - 2 % </a:t>
            </a:r>
            <a:r>
              <a:rPr lang="ru-RU" sz="1200" b="1" dirty="0"/>
              <a:t>годовых</a:t>
            </a:r>
            <a:endParaRPr lang="ru-RU" b="1" dirty="0"/>
          </a:p>
        </p:txBody>
      </p:sp>
      <p:cxnSp>
        <p:nvCxnSpPr>
          <p:cNvPr id="22" name="Прямая соединительная линия 21">
            <a:extLst>
              <a:ext uri="{FF2B5EF4-FFF2-40B4-BE49-F238E27FC236}">
                <a16:creationId xmlns:a16="http://schemas.microsoft.com/office/drawing/2014/main" xmlns="" id="{D98DE968-B646-423C-9017-276F83944E12}"/>
              </a:ext>
            </a:extLst>
          </p:cNvPr>
          <p:cNvCxnSpPr>
            <a:cxnSpLocks/>
          </p:cNvCxnSpPr>
          <p:nvPr/>
        </p:nvCxnSpPr>
        <p:spPr bwMode="auto">
          <a:xfrm>
            <a:off x="575020" y="3999898"/>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8093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cxnSp>
        <p:nvCxnSpPr>
          <p:cNvPr id="4" name="Прямая соединительная линия 3">
            <a:extLst>
              <a:ext uri="{FF2B5EF4-FFF2-40B4-BE49-F238E27FC236}">
                <a16:creationId xmlns:a16="http://schemas.microsoft.com/office/drawing/2014/main" xmlns="" id="{5DB69F93-4306-4CE8-B7AC-258378EB9D0F}"/>
              </a:ext>
            </a:extLst>
          </p:cNvPr>
          <p:cNvCxnSpPr>
            <a:cxnSpLocks/>
          </p:cNvCxnSpPr>
          <p:nvPr/>
        </p:nvCxnSpPr>
        <p:spPr bwMode="auto">
          <a:xfrm>
            <a:off x="646758" y="4049736"/>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Прямоугольник 4"/>
          <p:cNvSpPr/>
          <p:nvPr/>
        </p:nvSpPr>
        <p:spPr>
          <a:xfrm>
            <a:off x="646758" y="4135602"/>
            <a:ext cx="8677795" cy="1754326"/>
          </a:xfrm>
          <a:prstGeom prst="rect">
            <a:avLst/>
          </a:prstGeom>
        </p:spPr>
        <p:txBody>
          <a:bodyPr wrap="square">
            <a:spAutoFit/>
          </a:bodyPr>
          <a:lstStyle/>
          <a:p>
            <a:r>
              <a:rPr lang="ru-RU" dirty="0">
                <a:solidFill>
                  <a:schemeClr val="dk1"/>
                </a:solidFill>
                <a:latin typeface="Century" panose="02040604050505020304" pitchFamily="18" charset="0"/>
                <a:ea typeface="Calibri" panose="020F0502020204030204" pitchFamily="34" charset="0"/>
                <a:cs typeface="Times New Roman" panose="02020603050405020304" pitchFamily="18" charset="0"/>
              </a:rPr>
              <a:t>Поддержка плательщиков налога на профессиональный доход.</a:t>
            </a:r>
          </a:p>
          <a:p>
            <a:pPr marL="285750" indent="-285750">
              <a:buFont typeface="Wingdings" panose="05000000000000000000" pitchFamily="2" charset="2"/>
              <a:buChar char="Ø"/>
            </a:pPr>
            <a:r>
              <a:rPr lang="ru-RU" dirty="0">
                <a:solidFill>
                  <a:schemeClr val="dk1"/>
                </a:solidFill>
                <a:latin typeface="Century" panose="02040604050505020304" pitchFamily="18" charset="0"/>
                <a:ea typeface="Calibri" panose="020F0502020204030204" pitchFamily="34" charset="0"/>
                <a:cs typeface="Times New Roman" panose="02020603050405020304" pitchFamily="18" charset="0"/>
              </a:rPr>
              <a:t>до 500 тыс. рублей, </a:t>
            </a:r>
          </a:p>
          <a:p>
            <a:pPr marL="285750" indent="-285750">
              <a:buFont typeface="Wingdings" panose="05000000000000000000" pitchFamily="2" charset="2"/>
              <a:buChar char="Ø"/>
            </a:pPr>
            <a:r>
              <a:rPr lang="ru-RU" dirty="0">
                <a:solidFill>
                  <a:schemeClr val="dk1"/>
                </a:solidFill>
                <a:latin typeface="Century" panose="02040604050505020304" pitchFamily="18" charset="0"/>
                <a:ea typeface="Calibri" panose="020F0502020204030204" pitchFamily="34" charset="0"/>
                <a:cs typeface="Times New Roman" panose="02020603050405020304" pitchFamily="18" charset="0"/>
              </a:rPr>
              <a:t>срок до 3 лет</a:t>
            </a:r>
          </a:p>
          <a:p>
            <a:pPr marL="285750" indent="-285750">
              <a:buFont typeface="Wingdings" panose="05000000000000000000" pitchFamily="2" charset="2"/>
              <a:buChar char="Ø"/>
            </a:pPr>
            <a:r>
              <a:rPr lang="ru-RU" dirty="0">
                <a:solidFill>
                  <a:schemeClr val="dk1"/>
                </a:solidFill>
                <a:latin typeface="Century" panose="02040604050505020304" pitchFamily="18" charset="0"/>
                <a:ea typeface="Calibri" panose="020F0502020204030204" pitchFamily="34" charset="0"/>
                <a:cs typeface="Times New Roman" panose="02020603050405020304" pitchFamily="18" charset="0"/>
              </a:rPr>
              <a:t>залог не обязателен при наличии положительной кредитной истории</a:t>
            </a:r>
          </a:p>
          <a:p>
            <a:pPr marL="285750" indent="-285750">
              <a:buFont typeface="Wingdings" panose="05000000000000000000" pitchFamily="2" charset="2"/>
              <a:buChar char="Ø"/>
            </a:pPr>
            <a:r>
              <a:rPr lang="ru-RU" dirty="0">
                <a:solidFill>
                  <a:schemeClr val="dk1"/>
                </a:solidFill>
                <a:latin typeface="Century" panose="02040604050505020304" pitchFamily="18" charset="0"/>
                <a:ea typeface="Calibri" panose="020F0502020204030204" pitchFamily="34" charset="0"/>
                <a:cs typeface="Times New Roman" panose="02020603050405020304" pitchFamily="18" charset="0"/>
              </a:rPr>
              <a:t>кроме деятельности по сдаче в аренду жилой недвижимости и кроме приобретения жилья.</a:t>
            </a:r>
          </a:p>
        </p:txBody>
      </p:sp>
      <p:sp>
        <p:nvSpPr>
          <p:cNvPr id="6" name="TextBox 5">
            <a:extLst>
              <a:ext uri="{FF2B5EF4-FFF2-40B4-BE49-F238E27FC236}">
                <a16:creationId xmlns:a16="http://schemas.microsoft.com/office/drawing/2014/main" xmlns="" id="{5C72DFDA-0045-4F3D-9D2B-6331C23DA6C5}"/>
              </a:ext>
            </a:extLst>
          </p:cNvPr>
          <p:cNvSpPr txBox="1"/>
          <p:nvPr/>
        </p:nvSpPr>
        <p:spPr>
          <a:xfrm>
            <a:off x="718498" y="2470917"/>
            <a:ext cx="4069162" cy="369332"/>
          </a:xfrm>
          <a:prstGeom prst="rect">
            <a:avLst/>
          </a:prstGeom>
          <a:noFill/>
        </p:spPr>
        <p:txBody>
          <a:bodyPr wrap="square" rtlCol="0">
            <a:spAutoFit/>
          </a:bodyPr>
          <a:lstStyle/>
          <a:p>
            <a:r>
              <a:rPr lang="ru-RU" b="1" dirty="0"/>
              <a:t>«Самозанятый» - 9% </a:t>
            </a:r>
            <a:r>
              <a:rPr lang="ru-RU" sz="1200" b="1" dirty="0"/>
              <a:t>годовых</a:t>
            </a:r>
            <a:endParaRPr lang="ru-RU" b="1" dirty="0"/>
          </a:p>
        </p:txBody>
      </p:sp>
      <p:pic>
        <p:nvPicPr>
          <p:cNvPr id="7" name="Рисунок 6">
            <a:extLst>
              <a:ext uri="{FF2B5EF4-FFF2-40B4-BE49-F238E27FC236}">
                <a16:creationId xmlns:a16="http://schemas.microsoft.com/office/drawing/2014/main" xmlns=""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8" name="Прямоугольник: скругленные углы 14">
            <a:extLst>
              <a:ext uri="{FF2B5EF4-FFF2-40B4-BE49-F238E27FC236}">
                <a16:creationId xmlns:a16="http://schemas.microsoft.com/office/drawing/2014/main" xmlns="" id="{6DA21403-7F3E-4523-A2FC-4252515BD5E3}"/>
              </a:ext>
            </a:extLst>
          </p:cNvPr>
          <p:cNvSpPr/>
          <p:nvPr/>
        </p:nvSpPr>
        <p:spPr>
          <a:xfrm>
            <a:off x="575021" y="1522997"/>
            <a:ext cx="8755959" cy="2005207"/>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800"/>
              </a:spcAft>
            </a:pPr>
            <a:r>
              <a:rPr lang="ru-RU" dirty="0">
                <a:latin typeface="Century" panose="02040604050505020304" pitchFamily="18" charset="0"/>
                <a:ea typeface="Calibri" panose="020F0502020204030204" pitchFamily="34" charset="0"/>
                <a:cs typeface="Times New Roman" panose="02020603050405020304" pitchFamily="18" charset="0"/>
              </a:rPr>
              <a:t>Поддержка начинающих и </a:t>
            </a:r>
            <a:r>
              <a:rPr lang="ru-RU" dirty="0" err="1">
                <a:latin typeface="Century" panose="02040604050505020304" pitchFamily="18" charset="0"/>
                <a:ea typeface="Calibri" panose="020F0502020204030204" pitchFamily="34" charset="0"/>
                <a:cs typeface="Times New Roman" panose="02020603050405020304" pitchFamily="18" charset="0"/>
              </a:rPr>
              <a:t>стартапов</a:t>
            </a:r>
            <a:r>
              <a:rPr lang="ru-RU" dirty="0">
                <a:latin typeface="Century" panose="02040604050505020304" pitchFamily="18" charset="0"/>
                <a:ea typeface="Calibri" panose="020F0502020204030204" pitchFamily="34" charset="0"/>
                <a:cs typeface="Times New Roman" panose="02020603050405020304" pitchFamily="18" charset="0"/>
              </a:rPr>
              <a:t> (срок деятельности не более 1 (одного) года с даты регистрации субъекта МСП  на момент принятия решения о выдаче займа): </a:t>
            </a:r>
            <a:endParaRPr lang="ru-RU" dirty="0">
              <a:effectLst/>
              <a:latin typeface="Century" panose="02040604050505020304" pitchFamily="18" charset="0"/>
              <a:ea typeface="Calibri" panose="020F0502020204030204" pitchFamily="34" charset="0"/>
              <a:cs typeface="Times New Roman" panose="02020603050405020304" pitchFamily="18" charset="0"/>
            </a:endParaRPr>
          </a:p>
          <a:p>
            <a:pPr marL="285750" lvl="0" indent="-285750" algn="just">
              <a:lnSpc>
                <a:spcPct val="107000"/>
              </a:lnSpc>
              <a:buFont typeface="Wingdings" panose="05000000000000000000" pitchFamily="2" charset="2"/>
              <a:buChar char="Ø"/>
            </a:pPr>
            <a:r>
              <a:rPr lang="ru-RU" dirty="0">
                <a:effectLst/>
                <a:latin typeface="Century" panose="02040604050505020304" pitchFamily="18" charset="0"/>
                <a:ea typeface="Calibri" panose="020F0502020204030204" pitchFamily="34" charset="0"/>
                <a:cs typeface="Times New Roman" panose="02020603050405020304" pitchFamily="18" charset="0"/>
              </a:rPr>
              <a:t>до 2 млн. руб. сроком до 3 лет</a:t>
            </a:r>
          </a:p>
          <a:p>
            <a:pPr marL="285750" lvl="0" indent="-28575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залог при сумме выше 500 </a:t>
            </a:r>
            <a:r>
              <a:rPr lang="ru-RU" dirty="0" err="1">
                <a:latin typeface="Century" panose="02040604050505020304" pitchFamily="18" charset="0"/>
                <a:ea typeface="Calibri" panose="020F0502020204030204" pitchFamily="34" charset="0"/>
                <a:cs typeface="Times New Roman" panose="02020603050405020304" pitchFamily="18" charset="0"/>
              </a:rPr>
              <a:t>тыс.руб</a:t>
            </a:r>
            <a:r>
              <a:rPr lang="ru-RU" dirty="0">
                <a:latin typeface="Century" panose="02040604050505020304" pitchFamily="18" charset="0"/>
                <a:ea typeface="Calibri" panose="020F0502020204030204" pitchFamily="34" charset="0"/>
                <a:cs typeface="Times New Roman" panose="02020603050405020304" pitchFamily="18" charset="0"/>
              </a:rPr>
              <a:t>.</a:t>
            </a:r>
            <a:r>
              <a:rPr lang="ru-RU" dirty="0">
                <a:effectLst/>
                <a:latin typeface="Century" panose="02040604050505020304" pitchFamily="18" charset="0"/>
                <a:ea typeface="Calibri" panose="020F0502020204030204" pitchFamily="34" charset="0"/>
                <a:cs typeface="Times New Roman" panose="02020603050405020304" pitchFamily="18" charset="0"/>
              </a:rPr>
              <a:t> </a:t>
            </a:r>
          </a:p>
          <a:p>
            <a:pPr marL="285750" lvl="0" indent="-28575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a:t>
            </a:r>
            <a:r>
              <a:rPr lang="ru-RU" dirty="0">
                <a:effectLst/>
                <a:latin typeface="Century" panose="02040604050505020304" pitchFamily="18" charset="0"/>
                <a:ea typeface="Calibri" panose="020F0502020204030204" pitchFamily="34" charset="0"/>
                <a:cs typeface="Times New Roman" panose="02020603050405020304" pitchFamily="18" charset="0"/>
              </a:rPr>
              <a:t>ля ООО поручительство учредителей, для ИП – супруги.</a:t>
            </a:r>
          </a:p>
          <a:p>
            <a:pPr lvl="0"/>
            <a:endParaRPr lang="ru-RU" sz="1100" dirty="0">
              <a:latin typeface="Century" panose="02040604050505020304" pitchFamily="18" charset="0"/>
            </a:endParaRPr>
          </a:p>
        </p:txBody>
      </p:sp>
      <p:sp>
        <p:nvSpPr>
          <p:cNvPr id="9" name="TextBox 8">
            <a:extLst>
              <a:ext uri="{FF2B5EF4-FFF2-40B4-BE49-F238E27FC236}">
                <a16:creationId xmlns:a16="http://schemas.microsoft.com/office/drawing/2014/main" xmlns="" id="{5C72DFDA-0045-4F3D-9D2B-6331C23DA6C5}"/>
              </a:ext>
            </a:extLst>
          </p:cNvPr>
          <p:cNvSpPr txBox="1"/>
          <p:nvPr/>
        </p:nvSpPr>
        <p:spPr>
          <a:xfrm>
            <a:off x="603434" y="976232"/>
            <a:ext cx="4234501" cy="369332"/>
          </a:xfrm>
          <a:prstGeom prst="rect">
            <a:avLst/>
          </a:prstGeom>
          <a:noFill/>
        </p:spPr>
        <p:txBody>
          <a:bodyPr wrap="square" rtlCol="0">
            <a:spAutoFit/>
          </a:bodyPr>
          <a:lstStyle/>
          <a:p>
            <a:r>
              <a:rPr lang="ru-RU" b="1" dirty="0"/>
              <a:t>«Начни свое дело» - 9% </a:t>
            </a:r>
            <a:r>
              <a:rPr lang="ru-RU" sz="1200" b="1" dirty="0"/>
              <a:t>годовых</a:t>
            </a:r>
            <a:endParaRPr lang="ru-RU" b="1" dirty="0"/>
          </a:p>
        </p:txBody>
      </p:sp>
      <p:cxnSp>
        <p:nvCxnSpPr>
          <p:cNvPr id="10" name="Прямая соединительная линия 9">
            <a:extLst>
              <a:ext uri="{FF2B5EF4-FFF2-40B4-BE49-F238E27FC236}">
                <a16:creationId xmlns:a16="http://schemas.microsoft.com/office/drawing/2014/main" xmlns="" id="{D98DE968-B646-423C-9017-276F83944E12}"/>
              </a:ext>
            </a:extLst>
          </p:cNvPr>
          <p:cNvCxnSpPr>
            <a:cxnSpLocks/>
          </p:cNvCxnSpPr>
          <p:nvPr/>
        </p:nvCxnSpPr>
        <p:spPr bwMode="auto">
          <a:xfrm>
            <a:off x="617411" y="1425688"/>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xmlns="" id="{5C72DFDA-0045-4F3D-9D2B-6331C23DA6C5}"/>
              </a:ext>
            </a:extLst>
          </p:cNvPr>
          <p:cNvSpPr txBox="1"/>
          <p:nvPr/>
        </p:nvSpPr>
        <p:spPr>
          <a:xfrm>
            <a:off x="617411" y="3638846"/>
            <a:ext cx="4234501" cy="369332"/>
          </a:xfrm>
          <a:prstGeom prst="rect">
            <a:avLst/>
          </a:prstGeom>
          <a:noFill/>
        </p:spPr>
        <p:txBody>
          <a:bodyPr wrap="square" rtlCol="0">
            <a:spAutoFit/>
          </a:bodyPr>
          <a:lstStyle/>
          <a:p>
            <a:r>
              <a:rPr lang="ru-RU" b="1" dirty="0"/>
              <a:t>«</a:t>
            </a:r>
            <a:r>
              <a:rPr lang="ru-RU" b="1" dirty="0" err="1"/>
              <a:t>Самозанятым</a:t>
            </a:r>
            <a:r>
              <a:rPr lang="ru-RU" b="1" dirty="0"/>
              <a:t>» - 9% </a:t>
            </a:r>
            <a:r>
              <a:rPr lang="ru-RU" sz="1200" b="1" dirty="0"/>
              <a:t>годовых</a:t>
            </a:r>
            <a:endParaRPr lang="ru-RU" b="1" dirty="0"/>
          </a:p>
        </p:txBody>
      </p:sp>
    </p:spTree>
    <p:extLst>
      <p:ext uri="{BB962C8B-B14F-4D97-AF65-F5344CB8AC3E}">
        <p14:creationId xmlns:p14="http://schemas.microsoft.com/office/powerpoint/2010/main" val="221159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sp>
        <p:nvSpPr>
          <p:cNvPr id="4" name="Прямоугольник: скругленные углы 16">
            <a:extLst>
              <a:ext uri="{FF2B5EF4-FFF2-40B4-BE49-F238E27FC236}">
                <a16:creationId xmlns:a16="http://schemas.microsoft.com/office/drawing/2014/main" xmlns="" id="{D8DA43FC-7011-44EC-B637-362B067D2AD7}"/>
              </a:ext>
            </a:extLst>
          </p:cNvPr>
          <p:cNvSpPr/>
          <p:nvPr/>
        </p:nvSpPr>
        <p:spPr>
          <a:xfrm>
            <a:off x="575020" y="1284825"/>
            <a:ext cx="8755960" cy="1767051"/>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dirty="0">
                <a:effectLst/>
                <a:latin typeface="Century" panose="02040604050505020304" pitchFamily="18" charset="0"/>
                <a:ea typeface="Calibri" panose="020F0502020204030204" pitchFamily="34" charset="0"/>
                <a:cs typeface="Times New Roman" panose="02020603050405020304" pitchFamily="18" charset="0"/>
              </a:rPr>
              <a:t>Для субъектов МСП всех видов деятельности </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5 млн. руб., срок до 3 лет</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до 3 лет</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з</a:t>
            </a:r>
            <a:r>
              <a:rPr lang="ru-RU" dirty="0">
                <a:effectLst/>
                <a:latin typeface="Century" panose="02040604050505020304" pitchFamily="18" charset="0"/>
                <a:ea typeface="Calibri" panose="020F0502020204030204" pitchFamily="34" charset="0"/>
                <a:cs typeface="Times New Roman" panose="02020603050405020304" pitchFamily="18" charset="0"/>
              </a:rPr>
              <a:t>алог, </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Гарантийного фонда, </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a:t>
            </a:r>
            <a:endParaRPr lang="ru-RU" dirty="0">
              <a:effectLst/>
              <a:latin typeface="Century" panose="020406040505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F03AD06F-0BF0-4F9D-A121-9D390A572FB1}"/>
              </a:ext>
            </a:extLst>
          </p:cNvPr>
          <p:cNvSpPr txBox="1"/>
          <p:nvPr/>
        </p:nvSpPr>
        <p:spPr>
          <a:xfrm>
            <a:off x="575020" y="915492"/>
            <a:ext cx="4089517" cy="369332"/>
          </a:xfrm>
          <a:prstGeom prst="rect">
            <a:avLst/>
          </a:prstGeom>
          <a:noFill/>
        </p:spPr>
        <p:txBody>
          <a:bodyPr wrap="none" rtlCol="0">
            <a:spAutoFit/>
          </a:bodyPr>
          <a:lstStyle/>
          <a:p>
            <a:r>
              <a:rPr lang="ru-RU" b="1" dirty="0"/>
              <a:t>«Рефинансирование» - 14% </a:t>
            </a:r>
            <a:r>
              <a:rPr lang="ru-RU" sz="1200" b="1" dirty="0"/>
              <a:t>годовых</a:t>
            </a:r>
            <a:endParaRPr lang="ru-RU" b="1" dirty="0"/>
          </a:p>
        </p:txBody>
      </p:sp>
      <p:cxnSp>
        <p:nvCxnSpPr>
          <p:cNvPr id="6" name="Прямая соединительная линия 5">
            <a:extLst>
              <a:ext uri="{FF2B5EF4-FFF2-40B4-BE49-F238E27FC236}">
                <a16:creationId xmlns:a16="http://schemas.microsoft.com/office/drawing/2014/main" xmlns="" id="{7161F8D3-BE35-4A22-AB0C-39F9D1D2AB27}"/>
              </a:ext>
            </a:extLst>
          </p:cNvPr>
          <p:cNvCxnSpPr>
            <a:cxnSpLocks/>
          </p:cNvCxnSpPr>
          <p:nvPr/>
        </p:nvCxnSpPr>
        <p:spPr bwMode="auto">
          <a:xfrm>
            <a:off x="575020" y="1240831"/>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Прямоугольник: скругленные углы 14">
            <a:extLst>
              <a:ext uri="{FF2B5EF4-FFF2-40B4-BE49-F238E27FC236}">
                <a16:creationId xmlns:a16="http://schemas.microsoft.com/office/drawing/2014/main" xmlns="" id="{6DA21403-7F3E-4523-A2FC-4252515BD5E3}"/>
              </a:ext>
            </a:extLst>
          </p:cNvPr>
          <p:cNvSpPr/>
          <p:nvPr/>
        </p:nvSpPr>
        <p:spPr>
          <a:xfrm>
            <a:off x="567640" y="4085111"/>
            <a:ext cx="8730597" cy="1651453"/>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p>
            <a:pPr algn="just">
              <a:lnSpc>
                <a:spcPct val="107000"/>
              </a:lnSpc>
              <a:spcAft>
                <a:spcPts val="0"/>
              </a:spcAft>
            </a:pPr>
            <a:r>
              <a:rPr lang="ru-RU" dirty="0">
                <a:latin typeface="Century" panose="02040604050505020304" pitchFamily="18" charset="0"/>
                <a:ea typeface="Calibri" panose="020F0502020204030204" pitchFamily="34" charset="0"/>
                <a:cs typeface="Times New Roman" panose="02020603050405020304" pitchFamily="18" charset="0"/>
              </a:rPr>
              <a:t>Для субъектов МСП в соответствии с перечнем утвержденным Правительством МО </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5 млн. руб. </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до 2 млн. руб. (экспресс)</a:t>
            </a:r>
          </a:p>
          <a:p>
            <a:pPr marL="34290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до 3 лет</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залог</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Гарантийного фонда</a:t>
            </a:r>
          </a:p>
          <a:p>
            <a:pPr marL="342900" lvl="0" indent="-34290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поручительство не менее 51% участников ООО и основных бенефициаров</a:t>
            </a:r>
          </a:p>
          <a:p>
            <a:pPr lvl="0"/>
            <a:endParaRPr lang="ru-RU" sz="1100" dirty="0">
              <a:latin typeface="Century" panose="02040604050505020304" pitchFamily="18" charset="0"/>
            </a:endParaRPr>
          </a:p>
        </p:txBody>
      </p:sp>
      <p:sp>
        <p:nvSpPr>
          <p:cNvPr id="8" name="TextBox 7">
            <a:extLst>
              <a:ext uri="{FF2B5EF4-FFF2-40B4-BE49-F238E27FC236}">
                <a16:creationId xmlns:a16="http://schemas.microsoft.com/office/drawing/2014/main" xmlns="" id="{5C72DFDA-0045-4F3D-9D2B-6331C23DA6C5}"/>
              </a:ext>
            </a:extLst>
          </p:cNvPr>
          <p:cNvSpPr txBox="1"/>
          <p:nvPr/>
        </p:nvSpPr>
        <p:spPr>
          <a:xfrm>
            <a:off x="633565" y="3619614"/>
            <a:ext cx="6025931" cy="369332"/>
          </a:xfrm>
          <a:prstGeom prst="rect">
            <a:avLst/>
          </a:prstGeom>
          <a:noFill/>
        </p:spPr>
        <p:txBody>
          <a:bodyPr wrap="square" rtlCol="0">
            <a:spAutoFit/>
          </a:bodyPr>
          <a:lstStyle/>
          <a:p>
            <a:r>
              <a:rPr lang="ru-RU" b="1" dirty="0"/>
              <a:t>«Импортозамещение» - 5 % </a:t>
            </a:r>
            <a:r>
              <a:rPr lang="ru-RU" sz="1200" b="1" dirty="0"/>
              <a:t>годовых</a:t>
            </a:r>
            <a:endParaRPr lang="ru-RU" b="1" dirty="0"/>
          </a:p>
        </p:txBody>
      </p:sp>
      <p:cxnSp>
        <p:nvCxnSpPr>
          <p:cNvPr id="9" name="Прямая соединительная линия 8">
            <a:extLst>
              <a:ext uri="{FF2B5EF4-FFF2-40B4-BE49-F238E27FC236}">
                <a16:creationId xmlns:a16="http://schemas.microsoft.com/office/drawing/2014/main" xmlns="" id="{D98DE968-B646-423C-9017-276F83944E12}"/>
              </a:ext>
            </a:extLst>
          </p:cNvPr>
          <p:cNvCxnSpPr>
            <a:cxnSpLocks/>
          </p:cNvCxnSpPr>
          <p:nvPr/>
        </p:nvCxnSpPr>
        <p:spPr bwMode="auto">
          <a:xfrm>
            <a:off x="575020" y="3999898"/>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Рисунок 9">
            <a:extLst>
              <a:ext uri="{FF2B5EF4-FFF2-40B4-BE49-F238E27FC236}">
                <a16:creationId xmlns:a16="http://schemas.microsoft.com/office/drawing/2014/main" xmlns=""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Tree>
    <p:extLst>
      <p:ext uri="{BB962C8B-B14F-4D97-AF65-F5344CB8AC3E}">
        <p14:creationId xmlns:p14="http://schemas.microsoft.com/office/powerpoint/2010/main" val="212932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763" y="263525"/>
            <a:ext cx="9240837" cy="307777"/>
          </a:xfrm>
        </p:spPr>
        <p:txBody>
          <a:bodyPr/>
          <a:lstStyle/>
          <a:p>
            <a:pPr algn="ctr"/>
            <a:r>
              <a:rPr lang="ru-RU" sz="2000" dirty="0">
                <a:latin typeface="Arial Narrow" pitchFamily="34" charset="0"/>
              </a:rPr>
              <a:t>МКК Московский областной фонд микрофинансирования</a:t>
            </a:r>
            <a:endParaRPr lang="ru-RU" dirty="0"/>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a:p>
        </p:txBody>
      </p:sp>
      <p:sp>
        <p:nvSpPr>
          <p:cNvPr id="5" name="Прямоугольник 4"/>
          <p:cNvSpPr/>
          <p:nvPr/>
        </p:nvSpPr>
        <p:spPr>
          <a:xfrm>
            <a:off x="214458" y="701414"/>
            <a:ext cx="4893647" cy="369332"/>
          </a:xfrm>
          <a:prstGeom prst="rect">
            <a:avLst/>
          </a:prstGeom>
        </p:spPr>
        <p:txBody>
          <a:bodyPr wrap="none">
            <a:spAutoFit/>
          </a:bodyPr>
          <a:lstStyle/>
          <a:p>
            <a:r>
              <a:rPr lang="ru-RU" b="1" dirty="0"/>
              <a:t>Виды деятельности </a:t>
            </a:r>
            <a:r>
              <a:rPr lang="ru-RU" b="1" dirty="0" err="1"/>
              <a:t>импортозамещения</a:t>
            </a:r>
            <a:r>
              <a:rPr lang="ru-RU" dirty="0"/>
              <a:t>:</a:t>
            </a:r>
          </a:p>
        </p:txBody>
      </p:sp>
      <p:pic>
        <p:nvPicPr>
          <p:cNvPr id="6" name="Рисунок 5">
            <a:extLst>
              <a:ext uri="{FF2B5EF4-FFF2-40B4-BE49-F238E27FC236}">
                <a16:creationId xmlns:a16="http://schemas.microsoft.com/office/drawing/2014/main" xmlns=""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4086909333"/>
              </p:ext>
            </p:extLst>
          </p:nvPr>
        </p:nvGraphicFramePr>
        <p:xfrm>
          <a:off x="476988" y="1070746"/>
          <a:ext cx="8701518" cy="5707617"/>
        </p:xfrm>
        <a:graphic>
          <a:graphicData uri="http://schemas.openxmlformats.org/drawingml/2006/table">
            <a:tbl>
              <a:tblPr/>
              <a:tblGrid>
                <a:gridCol w="7209148">
                  <a:extLst>
                    <a:ext uri="{9D8B030D-6E8A-4147-A177-3AD203B41FA5}">
                      <a16:colId xmlns:a16="http://schemas.microsoft.com/office/drawing/2014/main" xmlns="" val="3402850196"/>
                    </a:ext>
                  </a:extLst>
                </a:gridCol>
                <a:gridCol w="1492370">
                  <a:extLst>
                    <a:ext uri="{9D8B030D-6E8A-4147-A177-3AD203B41FA5}">
                      <a16:colId xmlns:a16="http://schemas.microsoft.com/office/drawing/2014/main" xmlns="" val="2119139815"/>
                    </a:ext>
                  </a:extLst>
                </a:gridCol>
              </a:tblGrid>
              <a:tr h="292443">
                <a:tc>
                  <a:txBody>
                    <a:bodyPr/>
                    <a:lstStyle/>
                    <a:p>
                      <a:pPr algn="l" fontAlgn="ctr"/>
                      <a:r>
                        <a:rPr lang="ru-RU" sz="1200" b="0" i="0" u="none" strike="noStrike" dirty="0">
                          <a:solidFill>
                            <a:srgbClr val="000000"/>
                          </a:solidFill>
                          <a:effectLst/>
                          <a:latin typeface="+mn-lt"/>
                        </a:rPr>
                        <a:t>Выращивание зерновых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01.11.1</a:t>
                      </a:r>
                    </a:p>
                  </a:txBody>
                  <a:tcPr marL="2283" marR="2283" marT="2283" marB="0" anchor="ctr">
                    <a:lnL>
                      <a:noFill/>
                    </a:lnL>
                    <a:lnR>
                      <a:noFill/>
                    </a:lnR>
                    <a:lnT>
                      <a:noFill/>
                    </a:lnT>
                    <a:lnB>
                      <a:noFill/>
                    </a:lnB>
                  </a:tcPr>
                </a:tc>
                <a:extLst>
                  <a:ext uri="{0D108BD9-81ED-4DB2-BD59-A6C34878D82A}">
                    <a16:rowId xmlns:a16="http://schemas.microsoft.com/office/drawing/2014/main" xmlns="" val="1525997241"/>
                  </a:ext>
                </a:extLst>
              </a:tr>
              <a:tr h="292443">
                <a:tc>
                  <a:txBody>
                    <a:bodyPr/>
                    <a:lstStyle/>
                    <a:p>
                      <a:pPr algn="l" fontAlgn="ctr"/>
                      <a:r>
                        <a:rPr lang="ru-RU" sz="1200" b="0" i="0" u="none" strike="noStrike" dirty="0">
                          <a:solidFill>
                            <a:srgbClr val="000000"/>
                          </a:solidFill>
                          <a:effectLst/>
                          <a:latin typeface="+mn-lt"/>
                        </a:rPr>
                        <a:t>Выращивание семян масличных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01.11.3</a:t>
                      </a:r>
                    </a:p>
                  </a:txBody>
                  <a:tcPr marL="2283" marR="2283" marT="2283" marB="0" anchor="ctr">
                    <a:lnL>
                      <a:noFill/>
                    </a:lnL>
                    <a:lnR>
                      <a:noFill/>
                    </a:lnR>
                    <a:lnT>
                      <a:noFill/>
                    </a:lnT>
                    <a:lnB>
                      <a:noFill/>
                    </a:lnB>
                  </a:tcPr>
                </a:tc>
                <a:extLst>
                  <a:ext uri="{0D108BD9-81ED-4DB2-BD59-A6C34878D82A}">
                    <a16:rowId xmlns:a16="http://schemas.microsoft.com/office/drawing/2014/main" xmlns="" val="479096425"/>
                  </a:ext>
                </a:extLst>
              </a:tr>
              <a:tr h="292443">
                <a:tc>
                  <a:txBody>
                    <a:bodyPr/>
                    <a:lstStyle/>
                    <a:p>
                      <a:pPr algn="l" fontAlgn="ctr"/>
                      <a:r>
                        <a:rPr lang="ru-RU" sz="1200" b="0" i="0" u="none" strike="noStrike" dirty="0">
                          <a:solidFill>
                            <a:srgbClr val="000000"/>
                          </a:solidFill>
                          <a:effectLst/>
                          <a:latin typeface="+mn-lt"/>
                        </a:rPr>
                        <a:t>Выращивание овощей защищенного грунта</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01.13.12</a:t>
                      </a:r>
                    </a:p>
                  </a:txBody>
                  <a:tcPr marL="2283" marR="2283" marT="2283" marB="0" anchor="ctr">
                    <a:lnL>
                      <a:noFill/>
                    </a:lnL>
                    <a:lnR>
                      <a:noFill/>
                    </a:lnR>
                    <a:lnT>
                      <a:noFill/>
                    </a:lnT>
                    <a:lnB>
                      <a:noFill/>
                    </a:lnB>
                  </a:tcPr>
                </a:tc>
                <a:extLst>
                  <a:ext uri="{0D108BD9-81ED-4DB2-BD59-A6C34878D82A}">
                    <a16:rowId xmlns:a16="http://schemas.microsoft.com/office/drawing/2014/main" xmlns="" val="2067561299"/>
                  </a:ext>
                </a:extLst>
              </a:tr>
              <a:tr h="292443">
                <a:tc>
                  <a:txBody>
                    <a:bodyPr/>
                    <a:lstStyle/>
                    <a:p>
                      <a:pPr algn="l" fontAlgn="ctr"/>
                      <a:r>
                        <a:rPr lang="ru-RU" sz="1200" b="0" i="0" u="none" strike="noStrike" dirty="0">
                          <a:solidFill>
                            <a:srgbClr val="000000"/>
                          </a:solidFill>
                          <a:effectLst/>
                          <a:latin typeface="+mn-lt"/>
                        </a:rPr>
                        <a:t>Выращивание столовых корнеплодных и клубнеплодных культур с высоким содержанием крахмала или инулина</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01.13.3</a:t>
                      </a:r>
                    </a:p>
                  </a:txBody>
                  <a:tcPr marL="2283" marR="2283" marT="2283" marB="0" anchor="ctr">
                    <a:lnL>
                      <a:noFill/>
                    </a:lnL>
                    <a:lnR>
                      <a:noFill/>
                    </a:lnR>
                    <a:lnT>
                      <a:noFill/>
                    </a:lnT>
                    <a:lnB>
                      <a:noFill/>
                    </a:lnB>
                  </a:tcPr>
                </a:tc>
                <a:extLst>
                  <a:ext uri="{0D108BD9-81ED-4DB2-BD59-A6C34878D82A}">
                    <a16:rowId xmlns:a16="http://schemas.microsoft.com/office/drawing/2014/main" xmlns="" val="2597772816"/>
                  </a:ext>
                </a:extLst>
              </a:tr>
              <a:tr h="292443">
                <a:tc>
                  <a:txBody>
                    <a:bodyPr/>
                    <a:lstStyle/>
                    <a:p>
                      <a:pPr algn="l" fontAlgn="ctr"/>
                      <a:r>
                        <a:rPr lang="ru-RU" sz="1200" b="0" i="0" u="none" strike="noStrike" dirty="0">
                          <a:solidFill>
                            <a:srgbClr val="000000"/>
                          </a:solidFill>
                          <a:effectLst/>
                          <a:latin typeface="+mn-lt"/>
                        </a:rPr>
                        <a:t>Выращивание семян свеклы (кроме семян сахарной свеклы) и семян кормовых культур</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01.19.3</a:t>
                      </a:r>
                    </a:p>
                  </a:txBody>
                  <a:tcPr marL="2283" marR="2283" marT="2283" marB="0" anchor="ctr">
                    <a:lnL>
                      <a:noFill/>
                    </a:lnL>
                    <a:lnR>
                      <a:noFill/>
                    </a:lnR>
                    <a:lnT>
                      <a:noFill/>
                    </a:lnT>
                    <a:lnB>
                      <a:noFill/>
                    </a:lnB>
                  </a:tcPr>
                </a:tc>
                <a:extLst>
                  <a:ext uri="{0D108BD9-81ED-4DB2-BD59-A6C34878D82A}">
                    <a16:rowId xmlns:a16="http://schemas.microsoft.com/office/drawing/2014/main" xmlns="" val="363171209"/>
                  </a:ext>
                </a:extLst>
              </a:tr>
              <a:tr h="292443">
                <a:tc>
                  <a:txBody>
                    <a:bodyPr/>
                    <a:lstStyle/>
                    <a:p>
                      <a:pPr algn="l" fontAlgn="ctr"/>
                      <a:r>
                        <a:rPr lang="ru-RU" sz="1200" b="0" i="0" u="none" strike="noStrike" dirty="0">
                          <a:solidFill>
                            <a:srgbClr val="000000"/>
                          </a:solidFill>
                          <a:effectLst/>
                          <a:latin typeface="+mn-lt"/>
                        </a:rPr>
                        <a:t>Выращивание прочих плодовых и ягодных культур</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01.25.1</a:t>
                      </a:r>
                    </a:p>
                  </a:txBody>
                  <a:tcPr marL="2283" marR="2283" marT="2283" marB="0" anchor="ctr">
                    <a:lnL>
                      <a:noFill/>
                    </a:lnL>
                    <a:lnR>
                      <a:noFill/>
                    </a:lnR>
                    <a:lnT>
                      <a:noFill/>
                    </a:lnT>
                    <a:lnB>
                      <a:noFill/>
                    </a:lnB>
                  </a:tcPr>
                </a:tc>
                <a:extLst>
                  <a:ext uri="{0D108BD9-81ED-4DB2-BD59-A6C34878D82A}">
                    <a16:rowId xmlns:a16="http://schemas.microsoft.com/office/drawing/2014/main" xmlns="" val="4023891096"/>
                  </a:ext>
                </a:extLst>
              </a:tr>
              <a:tr h="292443">
                <a:tc>
                  <a:txBody>
                    <a:bodyPr/>
                    <a:lstStyle/>
                    <a:p>
                      <a:pPr algn="l" fontAlgn="ctr"/>
                      <a:r>
                        <a:rPr lang="ru-RU" sz="1200" b="0" i="0" u="none" strike="noStrike" dirty="0">
                          <a:solidFill>
                            <a:srgbClr val="000000"/>
                          </a:solidFill>
                          <a:effectLst/>
                          <a:latin typeface="+mn-lt"/>
                        </a:rPr>
                        <a:t>Производство яиц сельскохозяйственной птицы</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01.47.2</a:t>
                      </a:r>
                    </a:p>
                  </a:txBody>
                  <a:tcPr marL="2283" marR="2283" marT="2283" marB="0" anchor="ctr">
                    <a:lnL>
                      <a:noFill/>
                    </a:lnL>
                    <a:lnR>
                      <a:noFill/>
                    </a:lnR>
                    <a:lnT>
                      <a:noFill/>
                    </a:lnT>
                    <a:lnB>
                      <a:noFill/>
                    </a:lnB>
                  </a:tcPr>
                </a:tc>
                <a:extLst>
                  <a:ext uri="{0D108BD9-81ED-4DB2-BD59-A6C34878D82A}">
                    <a16:rowId xmlns:a16="http://schemas.microsoft.com/office/drawing/2014/main" xmlns="" val="4069544688"/>
                  </a:ext>
                </a:extLst>
              </a:tr>
              <a:tr h="292443">
                <a:tc>
                  <a:txBody>
                    <a:bodyPr/>
                    <a:lstStyle/>
                    <a:p>
                      <a:pPr algn="l" fontAlgn="ctr"/>
                      <a:r>
                        <a:rPr lang="ru-RU" sz="1200" b="0" i="0" u="none" strike="noStrike" dirty="0">
                          <a:solidFill>
                            <a:srgbClr val="000000"/>
                          </a:solidFill>
                          <a:effectLst/>
                          <a:latin typeface="+mn-lt"/>
                        </a:rPr>
                        <a:t>Производство пищевых продуктов</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10</a:t>
                      </a:r>
                    </a:p>
                  </a:txBody>
                  <a:tcPr marL="2283" marR="2283" marT="2283" marB="0" anchor="ctr">
                    <a:lnL>
                      <a:noFill/>
                    </a:lnL>
                    <a:lnR>
                      <a:noFill/>
                    </a:lnR>
                    <a:lnT>
                      <a:noFill/>
                    </a:lnT>
                    <a:lnB>
                      <a:noFill/>
                    </a:lnB>
                  </a:tcPr>
                </a:tc>
                <a:extLst>
                  <a:ext uri="{0D108BD9-81ED-4DB2-BD59-A6C34878D82A}">
                    <a16:rowId xmlns:a16="http://schemas.microsoft.com/office/drawing/2014/main" xmlns="" val="2240462080"/>
                  </a:ext>
                </a:extLst>
              </a:tr>
              <a:tr h="292443">
                <a:tc>
                  <a:txBody>
                    <a:bodyPr/>
                    <a:lstStyle/>
                    <a:p>
                      <a:pPr algn="l" fontAlgn="ctr"/>
                      <a:r>
                        <a:rPr lang="ru-RU" sz="1200" b="0" i="0" u="none" strike="noStrike" dirty="0">
                          <a:solidFill>
                            <a:srgbClr val="000000"/>
                          </a:solidFill>
                          <a:effectLst/>
                          <a:latin typeface="+mn-lt"/>
                        </a:rPr>
                        <a:t>Производство текстильных изделий</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13</a:t>
                      </a:r>
                    </a:p>
                  </a:txBody>
                  <a:tcPr marL="2283" marR="2283" marT="2283" marB="0" anchor="ctr">
                    <a:lnL>
                      <a:noFill/>
                    </a:lnL>
                    <a:lnR>
                      <a:noFill/>
                    </a:lnR>
                    <a:lnT>
                      <a:noFill/>
                    </a:lnT>
                    <a:lnB>
                      <a:noFill/>
                    </a:lnB>
                  </a:tcPr>
                </a:tc>
                <a:extLst>
                  <a:ext uri="{0D108BD9-81ED-4DB2-BD59-A6C34878D82A}">
                    <a16:rowId xmlns:a16="http://schemas.microsoft.com/office/drawing/2014/main" xmlns="" val="2316528183"/>
                  </a:ext>
                </a:extLst>
              </a:tr>
              <a:tr h="292443">
                <a:tc>
                  <a:txBody>
                    <a:bodyPr/>
                    <a:lstStyle/>
                    <a:p>
                      <a:pPr algn="l" fontAlgn="ctr"/>
                      <a:r>
                        <a:rPr lang="ru-RU" sz="1200" b="0" i="0" u="none" strike="noStrike" dirty="0">
                          <a:solidFill>
                            <a:srgbClr val="000000"/>
                          </a:solidFill>
                          <a:effectLst/>
                          <a:latin typeface="+mn-lt"/>
                        </a:rPr>
                        <a:t>Производство одежды</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14</a:t>
                      </a:r>
                    </a:p>
                  </a:txBody>
                  <a:tcPr marL="2283" marR="2283" marT="2283" marB="0" anchor="ctr">
                    <a:lnL>
                      <a:noFill/>
                    </a:lnL>
                    <a:lnR>
                      <a:noFill/>
                    </a:lnR>
                    <a:lnT>
                      <a:noFill/>
                    </a:lnT>
                    <a:lnB>
                      <a:noFill/>
                    </a:lnB>
                  </a:tcPr>
                </a:tc>
                <a:extLst>
                  <a:ext uri="{0D108BD9-81ED-4DB2-BD59-A6C34878D82A}">
                    <a16:rowId xmlns:a16="http://schemas.microsoft.com/office/drawing/2014/main" xmlns="" val="2115966795"/>
                  </a:ext>
                </a:extLst>
              </a:tr>
              <a:tr h="292443">
                <a:tc>
                  <a:txBody>
                    <a:bodyPr/>
                    <a:lstStyle/>
                    <a:p>
                      <a:pPr algn="l" fontAlgn="ctr"/>
                      <a:r>
                        <a:rPr lang="ru-RU" sz="1200" b="0" i="0" u="none" strike="noStrike" dirty="0">
                          <a:solidFill>
                            <a:srgbClr val="000000"/>
                          </a:solidFill>
                          <a:effectLst/>
                          <a:latin typeface="+mn-lt"/>
                        </a:rPr>
                        <a:t>Производство кожи и изделий из кожи</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15</a:t>
                      </a:r>
                    </a:p>
                  </a:txBody>
                  <a:tcPr marL="2283" marR="2283" marT="2283" marB="0" anchor="ctr">
                    <a:lnL>
                      <a:noFill/>
                    </a:lnL>
                    <a:lnR>
                      <a:noFill/>
                    </a:lnR>
                    <a:lnT>
                      <a:noFill/>
                    </a:lnT>
                    <a:lnB>
                      <a:noFill/>
                    </a:lnB>
                  </a:tcPr>
                </a:tc>
                <a:extLst>
                  <a:ext uri="{0D108BD9-81ED-4DB2-BD59-A6C34878D82A}">
                    <a16:rowId xmlns:a16="http://schemas.microsoft.com/office/drawing/2014/main" xmlns="" val="3707483303"/>
                  </a:ext>
                </a:extLst>
              </a:tr>
              <a:tr h="292443">
                <a:tc>
                  <a:txBody>
                    <a:bodyPr/>
                    <a:lstStyle/>
                    <a:p>
                      <a:pPr algn="l" fontAlgn="ctr"/>
                      <a:r>
                        <a:rPr lang="ru-RU" sz="1200" b="0" i="0" u="none" strike="noStrike" dirty="0">
                          <a:solidFill>
                            <a:srgbClr val="000000"/>
                          </a:solidFill>
                          <a:effectLst/>
                          <a:latin typeface="+mn-lt"/>
                        </a:rPr>
                        <a:t>Обработка древесины и производство изделий из дерева и пробки, кроме мебели, производство изделий из соломки и материалов для плетения</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16</a:t>
                      </a:r>
                    </a:p>
                  </a:txBody>
                  <a:tcPr marL="2283" marR="2283" marT="2283" marB="0" anchor="ctr">
                    <a:lnL>
                      <a:noFill/>
                    </a:lnL>
                    <a:lnR>
                      <a:noFill/>
                    </a:lnR>
                    <a:lnT>
                      <a:noFill/>
                    </a:lnT>
                    <a:lnB>
                      <a:noFill/>
                    </a:lnB>
                  </a:tcPr>
                </a:tc>
                <a:extLst>
                  <a:ext uri="{0D108BD9-81ED-4DB2-BD59-A6C34878D82A}">
                    <a16:rowId xmlns:a16="http://schemas.microsoft.com/office/drawing/2014/main" xmlns="" val="2387536905"/>
                  </a:ext>
                </a:extLst>
              </a:tr>
              <a:tr h="292443">
                <a:tc>
                  <a:txBody>
                    <a:bodyPr/>
                    <a:lstStyle/>
                    <a:p>
                      <a:pPr algn="l" fontAlgn="ctr"/>
                      <a:r>
                        <a:rPr lang="ru-RU" sz="1200" b="0" i="0" u="none" strike="noStrike" dirty="0">
                          <a:solidFill>
                            <a:srgbClr val="000000"/>
                          </a:solidFill>
                          <a:effectLst/>
                          <a:latin typeface="+mn-lt"/>
                        </a:rPr>
                        <a:t>Производство химических веществ и химических продуктов</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20</a:t>
                      </a:r>
                    </a:p>
                  </a:txBody>
                  <a:tcPr marL="2283" marR="2283" marT="2283" marB="0" anchor="ctr">
                    <a:lnL>
                      <a:noFill/>
                    </a:lnL>
                    <a:lnR>
                      <a:noFill/>
                    </a:lnR>
                    <a:lnT>
                      <a:noFill/>
                    </a:lnT>
                    <a:lnB>
                      <a:noFill/>
                    </a:lnB>
                  </a:tcPr>
                </a:tc>
                <a:extLst>
                  <a:ext uri="{0D108BD9-81ED-4DB2-BD59-A6C34878D82A}">
                    <a16:rowId xmlns:a16="http://schemas.microsoft.com/office/drawing/2014/main" xmlns="" val="3188570924"/>
                  </a:ext>
                </a:extLst>
              </a:tr>
              <a:tr h="292443">
                <a:tc>
                  <a:txBody>
                    <a:bodyPr/>
                    <a:lstStyle/>
                    <a:p>
                      <a:pPr algn="l" fontAlgn="ctr"/>
                      <a:r>
                        <a:rPr lang="ru-RU" sz="1200" b="0" i="0" u="none" strike="noStrike" dirty="0">
                          <a:solidFill>
                            <a:srgbClr val="000000"/>
                          </a:solidFill>
                          <a:effectLst/>
                          <a:latin typeface="+mn-lt"/>
                        </a:rPr>
                        <a:t>Производство лекарственных средств и материалов, применяемых в медицинских целях</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21</a:t>
                      </a:r>
                    </a:p>
                  </a:txBody>
                  <a:tcPr marL="2283" marR="2283" marT="2283" marB="0" anchor="ctr">
                    <a:lnL>
                      <a:noFill/>
                    </a:lnL>
                    <a:lnR>
                      <a:noFill/>
                    </a:lnR>
                    <a:lnT>
                      <a:noFill/>
                    </a:lnT>
                    <a:lnB>
                      <a:noFill/>
                    </a:lnB>
                  </a:tcPr>
                </a:tc>
                <a:extLst>
                  <a:ext uri="{0D108BD9-81ED-4DB2-BD59-A6C34878D82A}">
                    <a16:rowId xmlns:a16="http://schemas.microsoft.com/office/drawing/2014/main" xmlns="" val="1083229683"/>
                  </a:ext>
                </a:extLst>
              </a:tr>
              <a:tr h="292443">
                <a:tc>
                  <a:txBody>
                    <a:bodyPr/>
                    <a:lstStyle/>
                    <a:p>
                      <a:pPr algn="l" fontAlgn="ctr"/>
                      <a:r>
                        <a:rPr lang="ru-RU" sz="1200" b="0" i="0" u="none" strike="noStrike" dirty="0">
                          <a:solidFill>
                            <a:srgbClr val="000000"/>
                          </a:solidFill>
                          <a:effectLst/>
                          <a:latin typeface="+mn-lt"/>
                        </a:rPr>
                        <a:t>Производство компьютеров, электронных и оптических изделий</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26</a:t>
                      </a:r>
                    </a:p>
                  </a:txBody>
                  <a:tcPr marL="2283" marR="2283" marT="2283" marB="0" anchor="ctr">
                    <a:lnL>
                      <a:noFill/>
                    </a:lnL>
                    <a:lnR>
                      <a:noFill/>
                    </a:lnR>
                    <a:lnT>
                      <a:noFill/>
                    </a:lnT>
                    <a:lnB>
                      <a:noFill/>
                    </a:lnB>
                  </a:tcPr>
                </a:tc>
                <a:extLst>
                  <a:ext uri="{0D108BD9-81ED-4DB2-BD59-A6C34878D82A}">
                    <a16:rowId xmlns:a16="http://schemas.microsoft.com/office/drawing/2014/main" xmlns="" val="1729250200"/>
                  </a:ext>
                </a:extLst>
              </a:tr>
              <a:tr h="292443">
                <a:tc>
                  <a:txBody>
                    <a:bodyPr/>
                    <a:lstStyle/>
                    <a:p>
                      <a:pPr algn="l" fontAlgn="ctr"/>
                      <a:r>
                        <a:rPr lang="ru-RU" sz="1200" b="0" i="0" u="none" strike="noStrike" dirty="0">
                          <a:solidFill>
                            <a:srgbClr val="000000"/>
                          </a:solidFill>
                          <a:effectLst/>
                          <a:latin typeface="+mn-lt"/>
                        </a:rPr>
                        <a:t>Производство электрического оборудования</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27</a:t>
                      </a:r>
                    </a:p>
                  </a:txBody>
                  <a:tcPr marL="2283" marR="2283" marT="2283" marB="0" anchor="ctr">
                    <a:lnL>
                      <a:noFill/>
                    </a:lnL>
                    <a:lnR>
                      <a:noFill/>
                    </a:lnR>
                    <a:lnT>
                      <a:noFill/>
                    </a:lnT>
                    <a:lnB>
                      <a:noFill/>
                    </a:lnB>
                  </a:tcPr>
                </a:tc>
                <a:extLst>
                  <a:ext uri="{0D108BD9-81ED-4DB2-BD59-A6C34878D82A}">
                    <a16:rowId xmlns:a16="http://schemas.microsoft.com/office/drawing/2014/main" xmlns="" val="2238236365"/>
                  </a:ext>
                </a:extLst>
              </a:tr>
              <a:tr h="292443">
                <a:tc>
                  <a:txBody>
                    <a:bodyPr/>
                    <a:lstStyle/>
                    <a:p>
                      <a:pPr algn="l" fontAlgn="ctr"/>
                      <a:r>
                        <a:rPr lang="ru-RU" sz="1200" b="0" i="0" u="none" strike="noStrike" dirty="0">
                          <a:solidFill>
                            <a:srgbClr val="000000"/>
                          </a:solidFill>
                          <a:effectLst/>
                          <a:latin typeface="+mn-lt"/>
                        </a:rPr>
                        <a:t>Производство машин и оборудования, не включенных в другие группировки</a:t>
                      </a:r>
                    </a:p>
                  </a:txBody>
                  <a:tcPr marL="2283" marR="2283" marT="2283" marB="0" anchor="ctr">
                    <a:lnL>
                      <a:noFill/>
                    </a:lnL>
                    <a:lnR>
                      <a:noFill/>
                    </a:lnR>
                    <a:lnT>
                      <a:noFill/>
                    </a:lnT>
                    <a:lnB>
                      <a:noFill/>
                    </a:lnB>
                  </a:tcPr>
                </a:tc>
                <a:tc>
                  <a:txBody>
                    <a:bodyPr/>
                    <a:lstStyle/>
                    <a:p>
                      <a:pPr algn="l" fontAlgn="ctr"/>
                      <a:r>
                        <a:rPr lang="ru-RU" sz="1200" b="0" i="0" u="none" strike="noStrike">
                          <a:solidFill>
                            <a:srgbClr val="000000"/>
                          </a:solidFill>
                          <a:effectLst/>
                          <a:latin typeface="+mn-lt"/>
                        </a:rPr>
                        <a:t>ОКВЭД 28</a:t>
                      </a:r>
                    </a:p>
                  </a:txBody>
                  <a:tcPr marL="2283" marR="2283" marT="2283" marB="0" anchor="ctr">
                    <a:lnL>
                      <a:noFill/>
                    </a:lnL>
                    <a:lnR>
                      <a:noFill/>
                    </a:lnR>
                    <a:lnT>
                      <a:noFill/>
                    </a:lnT>
                    <a:lnB>
                      <a:noFill/>
                    </a:lnB>
                  </a:tcPr>
                </a:tc>
                <a:extLst>
                  <a:ext uri="{0D108BD9-81ED-4DB2-BD59-A6C34878D82A}">
                    <a16:rowId xmlns:a16="http://schemas.microsoft.com/office/drawing/2014/main" xmlns="" val="2666482343"/>
                  </a:ext>
                </a:extLst>
              </a:tr>
              <a:tr h="292443">
                <a:tc>
                  <a:txBody>
                    <a:bodyPr/>
                    <a:lstStyle/>
                    <a:p>
                      <a:pPr algn="l" fontAlgn="ctr"/>
                      <a:r>
                        <a:rPr lang="ru-RU" sz="1200" b="0" i="0" u="none" strike="noStrike" dirty="0">
                          <a:solidFill>
                            <a:srgbClr val="000000"/>
                          </a:solidFill>
                          <a:effectLst/>
                          <a:latin typeface="+mn-lt"/>
                        </a:rPr>
                        <a:t>Производство электрического и электронного оборудования для автотранспортных средств</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29.31</a:t>
                      </a:r>
                    </a:p>
                  </a:txBody>
                  <a:tcPr marL="2283" marR="2283" marT="2283" marB="0" anchor="ctr">
                    <a:lnL>
                      <a:noFill/>
                    </a:lnL>
                    <a:lnR>
                      <a:noFill/>
                    </a:lnR>
                    <a:lnT>
                      <a:noFill/>
                    </a:lnT>
                    <a:lnB>
                      <a:noFill/>
                    </a:lnB>
                  </a:tcPr>
                </a:tc>
                <a:extLst>
                  <a:ext uri="{0D108BD9-81ED-4DB2-BD59-A6C34878D82A}">
                    <a16:rowId xmlns:a16="http://schemas.microsoft.com/office/drawing/2014/main" xmlns="" val="3366674322"/>
                  </a:ext>
                </a:extLst>
              </a:tr>
              <a:tr h="292443">
                <a:tc>
                  <a:txBody>
                    <a:bodyPr/>
                    <a:lstStyle/>
                    <a:p>
                      <a:pPr algn="l" fontAlgn="ctr"/>
                      <a:r>
                        <a:rPr lang="ru-RU" sz="1200" b="0" i="0" u="none" strike="noStrike" dirty="0">
                          <a:solidFill>
                            <a:srgbClr val="000000"/>
                          </a:solidFill>
                          <a:effectLst/>
                          <a:latin typeface="+mn-lt"/>
                        </a:rPr>
                        <a:t>Производство медицинских инструментов и оборудования</a:t>
                      </a:r>
                    </a:p>
                  </a:txBody>
                  <a:tcPr marL="2283" marR="2283" marT="2283" marB="0" anchor="ctr">
                    <a:lnL>
                      <a:noFill/>
                    </a:lnL>
                    <a:lnR>
                      <a:noFill/>
                    </a:lnR>
                    <a:lnT>
                      <a:noFill/>
                    </a:lnT>
                    <a:lnB>
                      <a:noFill/>
                    </a:lnB>
                  </a:tcPr>
                </a:tc>
                <a:tc>
                  <a:txBody>
                    <a:bodyPr/>
                    <a:lstStyle/>
                    <a:p>
                      <a:pPr algn="l" fontAlgn="ctr"/>
                      <a:r>
                        <a:rPr lang="ru-RU" sz="1200" b="0" i="0" u="none" strike="noStrike" dirty="0">
                          <a:solidFill>
                            <a:srgbClr val="000000"/>
                          </a:solidFill>
                          <a:effectLst/>
                          <a:latin typeface="+mn-lt"/>
                        </a:rPr>
                        <a:t>ОКВЭД 32.5</a:t>
                      </a:r>
                    </a:p>
                  </a:txBody>
                  <a:tcPr marL="2283" marR="2283" marT="2283" marB="0" anchor="ctr">
                    <a:lnL>
                      <a:noFill/>
                    </a:lnL>
                    <a:lnR>
                      <a:noFill/>
                    </a:lnR>
                    <a:lnT>
                      <a:noFill/>
                    </a:lnT>
                    <a:lnB>
                      <a:noFill/>
                    </a:lnB>
                  </a:tcPr>
                </a:tc>
                <a:extLst>
                  <a:ext uri="{0D108BD9-81ED-4DB2-BD59-A6C34878D82A}">
                    <a16:rowId xmlns:a16="http://schemas.microsoft.com/office/drawing/2014/main" xmlns="" val="1441535292"/>
                  </a:ext>
                </a:extLst>
              </a:tr>
            </a:tbl>
          </a:graphicData>
        </a:graphic>
      </p:graphicFrame>
    </p:spTree>
    <p:extLst>
      <p:ext uri="{BB962C8B-B14F-4D97-AF65-F5344CB8AC3E}">
        <p14:creationId xmlns:p14="http://schemas.microsoft.com/office/powerpoint/2010/main" val="3593132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МКК Московский областной фонд микрофинансирования</a:t>
            </a:r>
            <a:endParaRPr lang="en-US" sz="2400" dirty="0">
              <a:latin typeface="Arial Narrow" pitchFamily="34" charset="0"/>
            </a:endParaRPr>
          </a:p>
        </p:txBody>
      </p:sp>
      <p:pic>
        <p:nvPicPr>
          <p:cNvPr id="14" name="Рисунок 13">
            <a:extLst>
              <a:ext uri="{FF2B5EF4-FFF2-40B4-BE49-F238E27FC236}">
                <a16:creationId xmlns:a16="http://schemas.microsoft.com/office/drawing/2014/main" xmlns=""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9" name="Прямоугольник 8">
            <a:extLst>
              <a:ext uri="{FF2B5EF4-FFF2-40B4-BE49-F238E27FC236}">
                <a16:creationId xmlns:a16="http://schemas.microsoft.com/office/drawing/2014/main" xmlns="" id="{EABD46F8-9086-4DD9-BF1E-78BF09F6F637}"/>
              </a:ext>
            </a:extLst>
          </p:cNvPr>
          <p:cNvSpPr/>
          <p:nvPr/>
        </p:nvSpPr>
        <p:spPr>
          <a:xfrm>
            <a:off x="403741" y="744566"/>
            <a:ext cx="9034944"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b="1" dirty="0">
                <a:solidFill>
                  <a:prstClr val="black"/>
                </a:solidFill>
                <a:latin typeface="+mn-lt"/>
                <a:cs typeface="+mn-cs"/>
              </a:rPr>
              <a:t>С</a:t>
            </a:r>
            <a:r>
              <a:rPr kumimoji="0" lang="ru-RU" b="1" i="0" u="none" strike="noStrike" kern="1200" cap="none" spc="0" normalizeH="0" baseline="0" noProof="0" dirty="0" err="1">
                <a:ln>
                  <a:noFill/>
                </a:ln>
                <a:solidFill>
                  <a:prstClr val="black"/>
                </a:solidFill>
                <a:effectLst/>
                <a:uLnTx/>
                <a:uFillTx/>
                <a:latin typeface="+mn-lt"/>
                <a:ea typeface="+mn-ea"/>
                <a:cs typeface="+mn-cs"/>
              </a:rPr>
              <a:t>пециальные</a:t>
            </a:r>
            <a:r>
              <a:rPr kumimoji="0" lang="ru-RU" b="1" i="0" u="none" strike="noStrike" kern="1200" cap="none" spc="0" normalizeH="0" baseline="0" noProof="0" dirty="0">
                <a:ln>
                  <a:noFill/>
                </a:ln>
                <a:solidFill>
                  <a:prstClr val="black"/>
                </a:solidFill>
                <a:effectLst/>
                <a:uLnTx/>
                <a:uFillTx/>
                <a:latin typeface="+mn-lt"/>
                <a:ea typeface="+mn-ea"/>
                <a:cs typeface="+mn-cs"/>
              </a:rPr>
              <a:t> программы </a:t>
            </a:r>
          </a:p>
        </p:txBody>
      </p:sp>
      <p:sp>
        <p:nvSpPr>
          <p:cNvPr id="10" name="TextBox 9">
            <a:extLst>
              <a:ext uri="{FF2B5EF4-FFF2-40B4-BE49-F238E27FC236}">
                <a16:creationId xmlns:a16="http://schemas.microsoft.com/office/drawing/2014/main" xmlns="" id="{F03AD06F-0BF0-4F9D-A121-9D390A572FB1}"/>
              </a:ext>
            </a:extLst>
          </p:cNvPr>
          <p:cNvSpPr txBox="1"/>
          <p:nvPr/>
        </p:nvSpPr>
        <p:spPr>
          <a:xfrm>
            <a:off x="641160" y="1628611"/>
            <a:ext cx="6953440" cy="369332"/>
          </a:xfrm>
          <a:prstGeom prst="rect">
            <a:avLst/>
          </a:prstGeom>
          <a:noFill/>
        </p:spPr>
        <p:txBody>
          <a:bodyPr wrap="square" rtlCol="0">
            <a:spAutoFit/>
          </a:bodyPr>
          <a:lstStyle/>
          <a:p>
            <a:r>
              <a:rPr lang="ru-RU" b="1" dirty="0"/>
              <a:t>«</a:t>
            </a:r>
            <a:r>
              <a:rPr lang="ru-RU" b="1" dirty="0" err="1"/>
              <a:t>Беззалоговый</a:t>
            </a:r>
            <a:r>
              <a:rPr lang="ru-RU" b="1" dirty="0"/>
              <a:t> экспресс» - 10% годовых (1-10-10)</a:t>
            </a:r>
          </a:p>
        </p:txBody>
      </p:sp>
      <p:cxnSp>
        <p:nvCxnSpPr>
          <p:cNvPr id="11" name="Прямая соединительная линия 10">
            <a:extLst>
              <a:ext uri="{FF2B5EF4-FFF2-40B4-BE49-F238E27FC236}">
                <a16:creationId xmlns:a16="http://schemas.microsoft.com/office/drawing/2014/main" xmlns="" id="{7161F8D3-BE35-4A22-AB0C-39F9D1D2AB27}"/>
              </a:ext>
            </a:extLst>
          </p:cNvPr>
          <p:cNvCxnSpPr>
            <a:cxnSpLocks/>
          </p:cNvCxnSpPr>
          <p:nvPr/>
        </p:nvCxnSpPr>
        <p:spPr bwMode="auto">
          <a:xfrm>
            <a:off x="510575" y="1997943"/>
            <a:ext cx="882127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Прямоугольник: скругленные углы 16">
            <a:extLst>
              <a:ext uri="{FF2B5EF4-FFF2-40B4-BE49-F238E27FC236}">
                <a16:creationId xmlns:a16="http://schemas.microsoft.com/office/drawing/2014/main" xmlns="" id="{D8DA43FC-7011-44EC-B637-362B067D2AD7}"/>
              </a:ext>
            </a:extLst>
          </p:cNvPr>
          <p:cNvSpPr/>
          <p:nvPr/>
        </p:nvSpPr>
        <p:spPr>
          <a:xfrm>
            <a:off x="515883" y="2168766"/>
            <a:ext cx="8787747" cy="1852541"/>
          </a:xfrm>
          <a:prstGeom prst="roundRect">
            <a:avLst>
              <a:gd name="adj" fmla="val 497"/>
            </a:avLst>
          </a:prstGeom>
          <a:ln w="19050">
            <a:noFill/>
          </a:ln>
        </p:spPr>
        <p:style>
          <a:lnRef idx="2">
            <a:schemeClr val="accent5"/>
          </a:lnRef>
          <a:fillRef idx="1">
            <a:schemeClr val="lt1"/>
          </a:fillRef>
          <a:effectRef idx="0">
            <a:schemeClr val="accent5"/>
          </a:effectRef>
          <a:fontRef idx="minor">
            <a:schemeClr val="dk1"/>
          </a:fontRef>
        </p:style>
        <p:txBody>
          <a:bodyPr rtlCol="0" anchor="t"/>
          <a:lstStyle>
            <a:defPPr>
              <a:defRPr lang="ru-RU"/>
            </a:defPPr>
            <a:lvl1pPr algn="l" defTabSz="912813" rtl="0" fontAlgn="base">
              <a:spcBef>
                <a:spcPct val="0"/>
              </a:spcBef>
              <a:spcAft>
                <a:spcPct val="0"/>
              </a:spcAft>
              <a:defRPr kern="1200">
                <a:solidFill>
                  <a:schemeClr val="dk1"/>
                </a:solidFill>
                <a:latin typeface="+mn-lt"/>
                <a:ea typeface="+mn-ea"/>
                <a:cs typeface="+mn-cs"/>
              </a:defRPr>
            </a:lvl1pPr>
            <a:lvl2pPr marL="455613" indent="1588" algn="l" defTabSz="912813" rtl="0" fontAlgn="base">
              <a:spcBef>
                <a:spcPct val="0"/>
              </a:spcBef>
              <a:spcAft>
                <a:spcPct val="0"/>
              </a:spcAft>
              <a:defRPr kern="1200">
                <a:solidFill>
                  <a:schemeClr val="dk1"/>
                </a:solidFill>
                <a:latin typeface="+mn-lt"/>
                <a:ea typeface="+mn-ea"/>
                <a:cs typeface="+mn-cs"/>
              </a:defRPr>
            </a:lvl2pPr>
            <a:lvl3pPr marL="912813" indent="1588" algn="l" defTabSz="912813" rtl="0" fontAlgn="base">
              <a:spcBef>
                <a:spcPct val="0"/>
              </a:spcBef>
              <a:spcAft>
                <a:spcPct val="0"/>
              </a:spcAft>
              <a:defRPr kern="1200">
                <a:solidFill>
                  <a:schemeClr val="dk1"/>
                </a:solidFill>
                <a:latin typeface="+mn-lt"/>
                <a:ea typeface="+mn-ea"/>
                <a:cs typeface="+mn-cs"/>
              </a:defRPr>
            </a:lvl3pPr>
            <a:lvl4pPr marL="1370013" indent="1588" algn="l" defTabSz="912813" rtl="0" fontAlgn="base">
              <a:spcBef>
                <a:spcPct val="0"/>
              </a:spcBef>
              <a:spcAft>
                <a:spcPct val="0"/>
              </a:spcAft>
              <a:defRPr kern="1200">
                <a:solidFill>
                  <a:schemeClr val="dk1"/>
                </a:solidFill>
                <a:latin typeface="+mn-lt"/>
                <a:ea typeface="+mn-ea"/>
                <a:cs typeface="+mn-cs"/>
              </a:defRPr>
            </a:lvl4pPr>
            <a:lvl5pPr marL="1827213" indent="1588" algn="l" defTabSz="912813"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285750" indent="-28575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от 50 </a:t>
            </a:r>
            <a:r>
              <a:rPr lang="ru-RU" dirty="0" err="1">
                <a:latin typeface="Century" panose="02040604050505020304" pitchFamily="18" charset="0"/>
                <a:ea typeface="Calibri" panose="020F0502020204030204" pitchFamily="34" charset="0"/>
                <a:cs typeface="Times New Roman" panose="02020603050405020304" pitchFamily="18" charset="0"/>
              </a:rPr>
              <a:t>тыс.руб</a:t>
            </a:r>
            <a:r>
              <a:rPr lang="ru-RU" dirty="0">
                <a:latin typeface="Century" panose="02040604050505020304" pitchFamily="18" charset="0"/>
                <a:ea typeface="Calibri" panose="020F0502020204030204" pitchFamily="34" charset="0"/>
                <a:cs typeface="Times New Roman" panose="02020603050405020304" pitchFamily="18" charset="0"/>
              </a:rPr>
              <a:t>. до </a:t>
            </a:r>
            <a:r>
              <a:rPr lang="ru-RU" b="1" dirty="0">
                <a:latin typeface="Century" panose="02040604050505020304" pitchFamily="18" charset="0"/>
                <a:ea typeface="Calibri" panose="020F0502020204030204" pitchFamily="34" charset="0"/>
                <a:cs typeface="Times New Roman" panose="02020603050405020304" pitchFamily="18" charset="0"/>
              </a:rPr>
              <a:t>1 млн. руб., </a:t>
            </a:r>
          </a:p>
          <a:p>
            <a:pPr marL="285750" indent="-285750" algn="just">
              <a:lnSpc>
                <a:spcPct val="107000"/>
              </a:lnSpc>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срок до </a:t>
            </a:r>
            <a:r>
              <a:rPr lang="ru-RU" b="1" dirty="0">
                <a:latin typeface="Century" panose="02040604050505020304" pitchFamily="18" charset="0"/>
                <a:ea typeface="Calibri" panose="020F0502020204030204" pitchFamily="34" charset="0"/>
                <a:cs typeface="Times New Roman" panose="02020603050405020304" pitchFamily="18" charset="0"/>
              </a:rPr>
              <a:t>10 месяцев</a:t>
            </a:r>
          </a:p>
          <a:p>
            <a:pPr marL="285750" lvl="0" indent="-285750" algn="just">
              <a:lnSpc>
                <a:spcPct val="107000"/>
              </a:lnSpc>
              <a:spcAft>
                <a:spcPts val="0"/>
              </a:spcAft>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наличие положительной кредитной истории Заемщика и бенефициаров в сторонних кредитных организациях</a:t>
            </a:r>
          </a:p>
          <a:p>
            <a:pPr marL="285750" indent="-285750" algn="just">
              <a:lnSpc>
                <a:spcPct val="107000"/>
              </a:lnSpc>
              <a:spcAft>
                <a:spcPts val="0"/>
              </a:spcAft>
              <a:buFont typeface="Wingdings" panose="05000000000000000000" pitchFamily="2" charset="2"/>
              <a:buChar char="Ø"/>
            </a:pPr>
            <a:r>
              <a:rPr lang="ru-RU" dirty="0">
                <a:latin typeface="Century" panose="02040604050505020304" pitchFamily="18" charset="0"/>
                <a:ea typeface="Calibri" panose="020F0502020204030204" pitchFamily="34" charset="0"/>
                <a:cs typeface="Times New Roman" panose="02020603050405020304" pitchFamily="18" charset="0"/>
              </a:rPr>
              <a:t>для заемщиков, имеющих доступ к финансовым формам поддержки по итогам проведенного </a:t>
            </a:r>
            <a:r>
              <a:rPr lang="ru-RU" dirty="0" err="1">
                <a:latin typeface="Century" panose="02040604050505020304" pitchFamily="18" charset="0"/>
                <a:ea typeface="Calibri" panose="020F0502020204030204" pitchFamily="34" charset="0"/>
                <a:cs typeface="Times New Roman" panose="02020603050405020304" pitchFamily="18" charset="0"/>
              </a:rPr>
              <a:t>скоринга</a:t>
            </a:r>
            <a:r>
              <a:rPr lang="ru-RU" dirty="0">
                <a:latin typeface="Century" panose="02040604050505020304" pitchFamily="18" charset="0"/>
                <a:ea typeface="Calibri" panose="020F0502020204030204" pitchFamily="34" charset="0"/>
                <a:cs typeface="Times New Roman" panose="02020603050405020304" pitchFamily="18" charset="0"/>
              </a:rPr>
              <a:t> на Цифровой платформе МСП</a:t>
            </a:r>
            <a:endParaRPr lang="ru-RU" dirty="0">
              <a:effectLst/>
              <a:latin typeface="Century" panose="020406040505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79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pic>
        <p:nvPicPr>
          <p:cNvPr id="5" name="Рисунок 4"/>
          <p:cNvPicPr>
            <a:picLocks noChangeAspect="1"/>
          </p:cNvPicPr>
          <p:nvPr/>
        </p:nvPicPr>
        <p:blipFill>
          <a:blip r:embed="rId2"/>
          <a:stretch>
            <a:fillRect/>
          </a:stretch>
        </p:blipFill>
        <p:spPr>
          <a:xfrm>
            <a:off x="1497522" y="3277742"/>
            <a:ext cx="6378066" cy="2598242"/>
          </a:xfrm>
          <a:prstGeom prst="rect">
            <a:avLst/>
          </a:prstGeom>
        </p:spPr>
      </p:pic>
      <p:pic>
        <p:nvPicPr>
          <p:cNvPr id="6" name="Рисунок 5"/>
          <p:cNvPicPr>
            <a:picLocks noChangeAspect="1"/>
          </p:cNvPicPr>
          <p:nvPr/>
        </p:nvPicPr>
        <p:blipFill>
          <a:blip r:embed="rId3"/>
          <a:stretch>
            <a:fillRect/>
          </a:stretch>
        </p:blipFill>
        <p:spPr>
          <a:xfrm>
            <a:off x="1072042" y="844311"/>
            <a:ext cx="7743825" cy="1943100"/>
          </a:xfrm>
          <a:prstGeom prst="rect">
            <a:avLst/>
          </a:prstGeom>
        </p:spPr>
      </p:pic>
    </p:spTree>
    <p:extLst>
      <p:ext uri="{BB962C8B-B14F-4D97-AF65-F5344CB8AC3E}">
        <p14:creationId xmlns:p14="http://schemas.microsoft.com/office/powerpoint/2010/main" val="963577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8844</TotalTime>
  <Words>856</Words>
  <Application>Microsoft Office PowerPoint</Application>
  <PresentationFormat>Лист A4 (210x297 мм)</PresentationFormat>
  <Paragraphs>186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5_Universal Template_RU</vt:lpstr>
      <vt:lpstr>МКК Московский областной фонд микрофинансирования</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МКК Московский областной фонд микрофинансирования</vt:lpstr>
      <vt:lpstr>Презентация PowerPoint</vt:lpstr>
      <vt:lpstr>МКК Московский областной фонд микрофинансирования</vt:lpstr>
      <vt:lpstr>МКК Московский областной фонд микрофинансирования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ЭКОНОМИКА05</cp:lastModifiedBy>
  <cp:revision>748</cp:revision>
  <cp:lastPrinted>2019-02-21T06:20:38Z</cp:lastPrinted>
  <dcterms:created xsi:type="dcterms:W3CDTF">2014-02-04T07:17:20Z</dcterms:created>
  <dcterms:modified xsi:type="dcterms:W3CDTF">2022-05-18T06:46:47Z</dcterms:modified>
</cp:coreProperties>
</file>