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5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58" r:id="rId1"/>
  </p:sldMasterIdLst>
  <p:notesMasterIdLst>
    <p:notesMasterId r:id="rId107"/>
  </p:notesMasterIdLst>
  <p:sldIdLst>
    <p:sldId id="476" r:id="rId2"/>
    <p:sldId id="409" r:id="rId3"/>
    <p:sldId id="406" r:id="rId4"/>
    <p:sldId id="370" r:id="rId5"/>
    <p:sldId id="429" r:id="rId6"/>
    <p:sldId id="445" r:id="rId7"/>
    <p:sldId id="447" r:id="rId8"/>
    <p:sldId id="446" r:id="rId9"/>
    <p:sldId id="426" r:id="rId10"/>
    <p:sldId id="427" r:id="rId11"/>
    <p:sldId id="436" r:id="rId12"/>
    <p:sldId id="428" r:id="rId13"/>
    <p:sldId id="405" r:id="rId14"/>
    <p:sldId id="455" r:id="rId15"/>
    <p:sldId id="423" r:id="rId16"/>
    <p:sldId id="425" r:id="rId17"/>
    <p:sldId id="368" r:id="rId18"/>
    <p:sldId id="422" r:id="rId19"/>
    <p:sldId id="294" r:id="rId20"/>
    <p:sldId id="30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6" r:id="rId31"/>
    <p:sldId id="388" r:id="rId32"/>
    <p:sldId id="387" r:id="rId33"/>
    <p:sldId id="385" r:id="rId34"/>
    <p:sldId id="389" r:id="rId35"/>
    <p:sldId id="393" r:id="rId36"/>
    <p:sldId id="394" r:id="rId37"/>
    <p:sldId id="396" r:id="rId38"/>
    <p:sldId id="395" r:id="rId39"/>
    <p:sldId id="392" r:id="rId40"/>
    <p:sldId id="390" r:id="rId41"/>
    <p:sldId id="397" r:id="rId42"/>
    <p:sldId id="399" r:id="rId43"/>
    <p:sldId id="401" r:id="rId44"/>
    <p:sldId id="402" r:id="rId45"/>
    <p:sldId id="457" r:id="rId46"/>
    <p:sldId id="403" r:id="rId47"/>
    <p:sldId id="404" r:id="rId48"/>
    <p:sldId id="458" r:id="rId49"/>
    <p:sldId id="408" r:id="rId50"/>
    <p:sldId id="373" r:id="rId51"/>
    <p:sldId id="267" r:id="rId52"/>
    <p:sldId id="374" r:id="rId53"/>
    <p:sldId id="314" r:id="rId54"/>
    <p:sldId id="335" r:id="rId55"/>
    <p:sldId id="306" r:id="rId56"/>
    <p:sldId id="412" r:id="rId57"/>
    <p:sldId id="454" r:id="rId58"/>
    <p:sldId id="460" r:id="rId59"/>
    <p:sldId id="339" r:id="rId60"/>
    <p:sldId id="340" r:id="rId61"/>
    <p:sldId id="341" r:id="rId62"/>
    <p:sldId id="344" r:id="rId63"/>
    <p:sldId id="343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6" r:id="rId73"/>
    <p:sldId id="473" r:id="rId74"/>
    <p:sldId id="359" r:id="rId75"/>
    <p:sldId id="360" r:id="rId76"/>
    <p:sldId id="361" r:id="rId77"/>
    <p:sldId id="362" r:id="rId78"/>
    <p:sldId id="364" r:id="rId79"/>
    <p:sldId id="366" r:id="rId80"/>
    <p:sldId id="315" r:id="rId81"/>
    <p:sldId id="467" r:id="rId82"/>
    <p:sldId id="462" r:id="rId83"/>
    <p:sldId id="463" r:id="rId84"/>
    <p:sldId id="337" r:id="rId85"/>
    <p:sldId id="469" r:id="rId86"/>
    <p:sldId id="312" r:id="rId87"/>
    <p:sldId id="313" r:id="rId88"/>
    <p:sldId id="470" r:id="rId89"/>
    <p:sldId id="407" r:id="rId90"/>
    <p:sldId id="477" r:id="rId91"/>
    <p:sldId id="478" r:id="rId92"/>
    <p:sldId id="479" r:id="rId93"/>
    <p:sldId id="450" r:id="rId94"/>
    <p:sldId id="464" r:id="rId95"/>
    <p:sldId id="449" r:id="rId96"/>
    <p:sldId id="471" r:id="rId97"/>
    <p:sldId id="451" r:id="rId98"/>
    <p:sldId id="474" r:id="rId99"/>
    <p:sldId id="466" r:id="rId100"/>
    <p:sldId id="452" r:id="rId101"/>
    <p:sldId id="475" r:id="rId102"/>
    <p:sldId id="453" r:id="rId103"/>
    <p:sldId id="308" r:id="rId104"/>
    <p:sldId id="310" r:id="rId105"/>
    <p:sldId id="290" r:id="rId106"/>
  </p:sldIdLst>
  <p:sldSz cx="9906000" cy="6858000" type="A4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D"/>
    <a:srgbClr val="FFFCB9"/>
    <a:srgbClr val="00FFCC"/>
    <a:srgbClr val="FFE5FD"/>
    <a:srgbClr val="FF6699"/>
    <a:srgbClr val="DCF4FC"/>
    <a:srgbClr val="F0FAFE"/>
    <a:srgbClr val="FDD3F7"/>
    <a:srgbClr val="FFEFFE"/>
    <a:srgbClr val="E70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99" autoAdjust="0"/>
    <p:restoredTop sz="81358" autoAdjust="0"/>
  </p:normalViewPr>
  <p:slideViewPr>
    <p:cSldViewPr snapToGrid="0">
      <p:cViewPr varScale="1">
        <p:scale>
          <a:sx n="95" d="100"/>
          <a:sy n="95" d="100"/>
        </p:scale>
        <p:origin x="13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17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46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709913319389508E-2"/>
          <c:y val="0.22112510082415557"/>
          <c:w val="0.90529008668061051"/>
          <c:h val="0.758258395440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>
              <a:gsLst>
                <a:gs pos="49770">
                  <a:srgbClr val="FFFDDD"/>
                </a:gs>
                <a:gs pos="90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rgbClr val="DEF6FE"/>
              </a:solidFill>
            </a:ln>
            <a:effectLst/>
            <a:sp3d>
              <a:contourClr>
                <a:srgbClr val="DEF6FE"/>
              </a:contourClr>
            </a:sp3d>
          </c:spPr>
          <c:invertIfNegative val="0"/>
          <c:dLbls>
            <c:dLbl>
              <c:idx val="0"/>
              <c:layout>
                <c:manualLayout>
                  <c:x val="-1.2706825034512863E-3"/>
                  <c:y val="0.31467571056994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386898361434231E-3"/>
                  <c:y val="0.33617824003974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70857266419838E-2"/>
                  <c:y val="0.14764012077588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24302620590423E-2"/>
                  <c:y val="-2.551938183548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4325935.26</c:v>
                </c:pt>
                <c:pt idx="2">
                  <c:v>-222336.19999999972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>
              <a:gsLst>
                <a:gs pos="15000">
                  <a:srgbClr val="FFF6ED"/>
                </a:gs>
                <a:gs pos="95000">
                  <a:srgbClr val="FDD3F7"/>
                </a:gs>
                <a:gs pos="70000">
                  <a:srgbClr val="FFEFFE"/>
                </a:gs>
                <a:gs pos="38000">
                  <a:schemeClr val="bg1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70828853003909E-2"/>
                  <c:y val="0.304460257363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503412300412939E-2"/>
                  <c:y val="-4.521590961423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303743448297112E-2"/>
                  <c:y val="-1.106516712184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4225724.1900000004</c:v>
                </c:pt>
                <c:pt idx="2">
                  <c:v>167647.33999999985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5805488"/>
        <c:axId val="225805880"/>
        <c:axId val="0"/>
      </c:bar3DChart>
      <c:catAx>
        <c:axId val="22580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805880"/>
        <c:crosses val="autoZero"/>
        <c:auto val="1"/>
        <c:lblAlgn val="ctr"/>
        <c:lblOffset val="100"/>
        <c:noMultiLvlLbl val="0"/>
      </c:catAx>
      <c:valAx>
        <c:axId val="22580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gradFill>
            <a:gsLst>
              <a:gs pos="17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805488"/>
        <c:crosses val="autoZero"/>
        <c:crossBetween val="between"/>
      </c:valAx>
      <c:spPr>
        <a:gradFill>
          <a:gsLst>
            <a:gs pos="38000">
              <a:srgbClr val="FDFFE7"/>
            </a:gs>
            <a:gs pos="0">
              <a:srgbClr val="FFFFCC"/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5075970656603661"/>
          <c:y val="0.19797271495660979"/>
          <c:w val="0.1480279140542016"/>
          <c:h val="0.21023523472647229"/>
        </c:manualLayout>
      </c:layout>
      <c:overlay val="0"/>
      <c:spPr>
        <a:gradFill>
          <a:gsLst>
            <a:gs pos="38000">
              <a:srgbClr val="FDFFE7"/>
            </a:gs>
            <a:gs pos="22000">
              <a:srgbClr val="FDFFE7"/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27000">
                  <a:srgbClr val="FFFFCC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50865914684528E-4"/>
          <c:y val="0"/>
          <c:w val="0.6585581004409805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explosion val="1"/>
          <c:dPt>
            <c:idx val="0"/>
            <c:bubble3D val="0"/>
            <c:explosion val="7"/>
            <c:spPr>
              <a:gradFill>
                <a:gsLst>
                  <a:gs pos="78000">
                    <a:srgbClr val="FF6699"/>
                  </a:gs>
                  <a:gs pos="34000">
                    <a:srgbClr val="FFE5FD"/>
                  </a:gs>
                  <a:gs pos="15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8"/>
            <c:spPr>
              <a:gradFill>
                <a:gsLst>
                  <a:gs pos="94000">
                    <a:schemeClr val="bg1"/>
                  </a:gs>
                  <a:gs pos="18000">
                    <a:srgbClr val="00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explosion val="6"/>
            <c:spPr>
              <a:gradFill>
                <a:gsLst>
                  <a:gs pos="100000">
                    <a:srgbClr val="FF6699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explosion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explosion val="6"/>
            <c:spPr>
              <a:gradFill>
                <a:gsLst>
                  <a:gs pos="21000">
                    <a:srgbClr val="FFFCB9"/>
                  </a:gs>
                  <a:gs pos="73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explosion val="3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74000">
                    <a:srgbClr val="FDD3F7"/>
                  </a:gs>
                  <a:gs pos="23000">
                    <a:srgbClr val="FDD8F8"/>
                  </a:gs>
                  <a:gs pos="24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explosion val="8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explosion val="9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explosion val="8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explosion val="22"/>
            <c:spPr>
              <a:gradFill>
                <a:gsLst>
                  <a:gs pos="84000">
                    <a:srgbClr val="FFFF00"/>
                  </a:gs>
                  <a:gs pos="22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Lbls>
            <c:dLbl>
              <c:idx val="0"/>
              <c:layout>
                <c:manualLayout>
                  <c:x val="4.1652533817887211E-3"/>
                  <c:y val="0.3096240551830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0954911164950535"/>
                  <c:y val="0.202372302874271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2949421084704449"/>
                      <c:h val="3.12779313055355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5006198263678577"/>
                  <c:y val="0.215184624190879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020623864324652"/>
                  <c:y val="0.208366294692462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7923379769836462E-2"/>
                  <c:y val="0.214905011579187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641025641025407E-3"/>
                  <c:y val="0.219911364507994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8874318594791038E-2"/>
                  <c:y val="0.228643171659966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5974871947673753E-2"/>
                      <c:h val="3.4473452240097124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0456258833030486"/>
                  <c:y val="0.237062023598187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868463557439937E-2"/>
                  <c:y val="0.145263791934719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5612154249949523E-2"/>
                  <c:y val="6.74325436512816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7770845951948311E-2"/>
                  <c:y val="1.5523229945936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5638098122350089E-2"/>
                  <c:y val="-4.24776996147921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5.860909865898626E-2"/>
                  <c:y val="-0.118267552092869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1330171.27</c:v>
                </c:pt>
                <c:pt idx="1">
                  <c:v>103874.92</c:v>
                </c:pt>
                <c:pt idx="2">
                  <c:v>2824.04</c:v>
                </c:pt>
                <c:pt idx="3">
                  <c:v>101550.73</c:v>
                </c:pt>
                <c:pt idx="4">
                  <c:v>53185.93</c:v>
                </c:pt>
                <c:pt idx="5">
                  <c:v>46083.8</c:v>
                </c:pt>
                <c:pt idx="6">
                  <c:v>14169.88</c:v>
                </c:pt>
                <c:pt idx="7">
                  <c:v>146116.32</c:v>
                </c:pt>
                <c:pt idx="8">
                  <c:v>68833.899999999994</c:v>
                </c:pt>
                <c:pt idx="9">
                  <c:v>38572.53</c:v>
                </c:pt>
                <c:pt idx="10">
                  <c:v>45049.34</c:v>
                </c:pt>
                <c:pt idx="11">
                  <c:v>185.97</c:v>
                </c:pt>
                <c:pt idx="12">
                  <c:v>2442752.9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30.276776296221875</c:v>
                </c:pt>
                <c:pt idx="1">
                  <c:v>2.3643554680202525</c:v>
                </c:pt>
                <c:pt idx="2">
                  <c:v>6.4279562534516638E-2</c:v>
                </c:pt>
                <c:pt idx="3">
                  <c:v>2.3114532724256081</c:v>
                </c:pt>
                <c:pt idx="4">
                  <c:v>1.2105948617552955</c:v>
                </c:pt>
                <c:pt idx="5">
                  <c:v>1.0489392869534986</c:v>
                </c:pt>
                <c:pt idx="6">
                  <c:v>0.32252860709005421</c:v>
                </c:pt>
                <c:pt idx="7">
                  <c:v>3.3258357278060666</c:v>
                </c:pt>
                <c:pt idx="8">
                  <c:v>1.5667671065369699</c:v>
                </c:pt>
                <c:pt idx="9">
                  <c:v>0.87797104653245661</c:v>
                </c:pt>
                <c:pt idx="10">
                  <c:v>1.0253933611665207</c:v>
                </c:pt>
                <c:pt idx="11">
                  <c:v>4.23296774994124E-3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14599">
              <a:schemeClr val="bg1"/>
            </a:gs>
            <a:gs pos="23000">
              <a:schemeClr val="bg1"/>
            </a:gs>
            <a:gs pos="100000">
              <a:schemeClr val="bg1"/>
            </a:gs>
            <a:gs pos="89000">
              <a:srgbClr val="E2F4FF"/>
            </a:gs>
            <a:gs pos="54000">
              <a:srgbClr val="FDFFE7"/>
            </a:gs>
            <a:gs pos="40000">
              <a:srgbClr val="CCECFF"/>
            </a:gs>
          </a:gsLst>
          <a:lin ang="27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656810585181768"/>
          <c:y val="9.8640638793670039E-3"/>
          <c:w val="0.34343189414818232"/>
          <c:h val="0.990135936120633"/>
        </c:manualLayout>
      </c:layout>
      <c:overlay val="0"/>
      <c:spPr>
        <a:gradFill>
          <a:gsLst>
            <a:gs pos="730">
              <a:schemeClr val="bg1"/>
            </a:gs>
            <a:gs pos="0">
              <a:srgbClr val="FFFFE1"/>
            </a:gs>
            <a:gs pos="72000">
              <a:srgbClr val="FFFFEA"/>
            </a:gs>
            <a:gs pos="82000">
              <a:srgbClr val="FFFFEA"/>
            </a:gs>
            <a:gs pos="2000">
              <a:srgbClr val="FFFFF6"/>
            </a:gs>
            <a:gs pos="64000">
              <a:srgbClr val="FDFFE7"/>
            </a:gs>
            <a:gs pos="0">
              <a:srgbClr val="FFFFEE"/>
            </a:gs>
            <a:gs pos="100000">
              <a:srgbClr val="FFFFF8"/>
            </a:gs>
            <a:gs pos="100000">
              <a:srgbClr val="FFFFF3"/>
            </a:gs>
            <a:gs pos="43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</a:t>
            </a: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7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</a:t>
            </a:r>
            <a:r>
              <a:rPr lang="ru-RU" sz="1700" b="1" baseline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за  2023 год</a:t>
            </a:r>
            <a:endParaRPr lang="ru-RU" sz="17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753086049781362"/>
          <c:y val="8.9440626200317803E-3"/>
        </c:manualLayout>
      </c:layout>
      <c:overlay val="0"/>
      <c:spPr>
        <a:gradFill>
          <a:gsLst>
            <a:gs pos="66000">
              <a:srgbClr val="FDFFE7"/>
            </a:gs>
            <a:gs pos="0">
              <a:srgbClr val="FDFFE7"/>
            </a:gs>
          </a:gsLst>
          <a:lin ang="135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  <a:lin ang="135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34939514079497E-2"/>
          <c:y val="0.15654961330738051"/>
          <c:w val="0.90474678199534275"/>
          <c:h val="0.766462953566311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63504">
                  <a:srgbClr val="FFFCB9"/>
                </a:gs>
                <a:gs pos="2190">
                  <a:schemeClr val="bg1"/>
                </a:gs>
                <a:gs pos="43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2.4864554414199204E-3"/>
                  <c:y val="0.19306329462352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78903212604917E-3"/>
                  <c:y val="0.1887276458516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84D-4A88-A8F0-A167C382363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785152176942861E-17"/>
                  <c:y val="-1.282615068894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83-4F99-B319-8CCF78379F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84D-4A88-A8F0-A167C38236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1412435</c:v>
                </c:pt>
                <c:pt idx="2">
                  <c:v>82535</c:v>
                </c:pt>
                <c:pt idx="3">
                  <c:v>2608629.06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75000"/>
                  </a:schemeClr>
                </a:gs>
                <a:gs pos="15000">
                  <a:srgbClr val="FFFDDD"/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892576088471431E-17"/>
                  <c:y val="0.20155379654060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4D-4A88-A8F0-A167C382363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5780642520974E-3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84D-4A88-A8F0-A167C38236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1808464"/>
        <c:axId val="221808856"/>
        <c:axId val="0"/>
      </c:bar3DChart>
      <c:catAx>
        <c:axId val="22180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1808856"/>
        <c:crosses val="autoZero"/>
        <c:auto val="1"/>
        <c:lblAlgn val="ctr"/>
        <c:lblOffset val="100"/>
        <c:noMultiLvlLbl val="0"/>
      </c:catAx>
      <c:valAx>
        <c:axId val="22180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1808464"/>
        <c:crosses val="autoZero"/>
        <c:crossBetween val="between"/>
      </c:valAx>
      <c:spPr>
        <a:gradFill>
          <a:gsLst>
            <a:gs pos="82000">
              <a:srgbClr val="FDFFE7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6694516658300683"/>
          <c:y val="0.16876095506764882"/>
          <c:w val="0.48088251169340479"/>
          <c:h val="4.701166633886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2000">
          <a:srgbClr val="FDFFE7"/>
        </a:gs>
        <a:gs pos="40000">
          <a:schemeClr val="accent1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8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8241481116683043E-4"/>
          <c:w val="0.65736816071068038"/>
          <c:h val="0.999317585188833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>
                <a:gsLst>
                  <a:gs pos="31694">
                    <a:schemeClr val="accent3">
                      <a:lumMod val="60000"/>
                      <a:lumOff val="40000"/>
                    </a:schemeClr>
                  </a:gs>
                  <a:gs pos="37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6"/>
            <c:spPr>
              <a:gradFill>
                <a:gsLst>
                  <a:gs pos="88000">
                    <a:schemeClr val="bg1"/>
                  </a:gs>
                  <a:gs pos="48000">
                    <a:srgbClr val="FFC000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rgbClr val="FFC993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spPr>
              <a:gradFill>
                <a:gsLst>
                  <a:gs pos="4000">
                    <a:srgbClr val="FF3399"/>
                  </a:gs>
                  <a:gs pos="100000">
                    <a:schemeClr val="bg1"/>
                  </a:gs>
                  <a:gs pos="0">
                    <a:srgbClr val="FDD3F7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spPr>
              <a:gradFill>
                <a:gsLst>
                  <a:gs pos="4000">
                    <a:srgbClr val="FDD3F7"/>
                  </a:gs>
                  <a:gs pos="10954">
                    <a:srgbClr val="FDD8F8"/>
                  </a:gs>
                  <a:gs pos="65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C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spPr>
              <a:gradFill>
                <a:gsLst>
                  <a:gs pos="730">
                    <a:schemeClr val="bg1"/>
                  </a:gs>
                  <a:gs pos="0">
                    <a:srgbClr val="FFFFE1"/>
                  </a:gs>
                  <a:gs pos="47000">
                    <a:srgbClr val="FFFFEA"/>
                  </a:gs>
                  <a:gs pos="94000">
                    <a:srgbClr val="FFFFEA"/>
                  </a:gs>
                  <a:gs pos="0">
                    <a:srgbClr val="FFFFF6"/>
                  </a:gs>
                  <a:gs pos="42000">
                    <a:srgbClr val="FDFFE7"/>
                  </a:gs>
                  <a:gs pos="0">
                    <a:srgbClr val="FFFFEE"/>
                  </a:gs>
                  <a:gs pos="100000">
                    <a:srgbClr val="FFFFF8"/>
                  </a:gs>
                  <a:gs pos="100000">
                    <a:srgbClr val="FFFFF3"/>
                  </a:gs>
                  <a:gs pos="88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spPr>
              <a:gradFill>
                <a:gsLst>
                  <a:gs pos="86000">
                    <a:schemeClr val="bg1"/>
                  </a:gs>
                  <a:gs pos="58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spPr>
              <a:gradFill>
                <a:gsLst>
                  <a:gs pos="10000">
                    <a:srgbClr val="FFFF00"/>
                  </a:gs>
                  <a:gs pos="74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Pt>
            <c:idx val="15"/>
            <c:bubble3D val="0"/>
            <c:spPr>
              <a:gradFill>
                <a:gsLst>
                  <a:gs pos="68000">
                    <a:schemeClr val="bg1"/>
                  </a:gs>
                  <a:gs pos="18000">
                    <a:srgbClr val="E70319"/>
                  </a:gs>
                </a:gsLst>
                <a:lin ang="2700000" scaled="1"/>
              </a:gra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DC5C-44F8-B128-E49F1C86E62A}"/>
              </c:ext>
            </c:extLst>
          </c:dPt>
          <c:dLbls>
            <c:dLbl>
              <c:idx val="0"/>
              <c:layout>
                <c:manualLayout>
                  <c:x val="0.13509706238643246"/>
                  <c:y val="-5.0229025431833121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6.8458610942862902E-2"/>
                      <c:h val="2.755458863104541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0374217645871187E-2"/>
                  <c:y val="-0.194459242150283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13900666262871E-2"/>
                  <c:y val="0.29295317700442569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0064102564102563"/>
                      <c:h val="4.311252028325265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243589743589753E-2"/>
                  <c:y val="0.10050723242127763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2.628812212393454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5641025641025636E-2"/>
                  <c:y val="0.193442823292981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8206642438925905E-2"/>
                  <c:y val="0.12114361528165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022814455885322E-3"/>
                  <c:y val="8.0859117358291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979608318190522E-3"/>
                  <c:y val="0.141847560685819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6529174237835657E-2"/>
                  <c:y val="0.139744510915904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8029477084595195E-3"/>
                  <c:y val="8.30760961236156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1794871794871794E-2"/>
                  <c:y val="0.1564505918263563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9102564102564105E-2"/>
                      <c:h val="3.3704270466110339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6.41025641025641E-3"/>
                  <c:y val="0.19248982711771714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5.8974358974358973E-2"/>
                      <c:h val="3.47003212035936E-2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5.9771855441146781E-4"/>
                  <c:y val="0.16251027306693711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384615384615388E-2"/>
                      <c:h val="4.7318619823082178E-2"/>
                    </c:manualLayout>
                  </c15:layout>
                </c:ext>
              </c:extLst>
            </c:dLbl>
            <c:dLbl>
              <c:idx val="13"/>
              <c:layout>
                <c:manualLayout>
                  <c:x val="9.2671108419139912E-5"/>
                  <c:y val="-0.184577060959795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2E7A-457F-ADB7-62A79AD3904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8.0113062790228146E-3"/>
                  <c:y val="-0.2357700945991529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2E7A-457F-ADB7-62A79AD39049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6.8521603068847164E-2"/>
                  <c:y val="-0.1470020197557515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3.049422166376407E-2"/>
                    </c:manualLayout>
                  </c15:layout>
                </c:ext>
              </c:extLst>
            </c:dLbl>
            <c:dLbl>
              <c:idx val="16"/>
              <c:layout>
                <c:manualLayout>
                  <c:x val="1.347011911972542E-2"/>
                  <c:y val="-3.4580844793436628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8.461538461538462E-2"/>
                      <c:h val="2.6172040400414053E-2"/>
                    </c:manualLayout>
                  </c15:layout>
                </c:ext>
              </c:extLst>
            </c:dLbl>
            <c:dLbl>
              <c:idx val="17"/>
              <c:layout>
                <c:manualLayout>
                  <c:x val="6.4925398748233387E-2"/>
                  <c:y val="-8.0386510740705713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7.179487179487179E-2"/>
                      <c:h val="3.47003212035936E-2"/>
                    </c:manualLayout>
                  </c15:layout>
                </c:ext>
              </c:extLst>
            </c:dLbl>
            <c:dLbl>
              <c:idx val="18"/>
              <c:layout>
                <c:manualLayout>
                  <c:x val="0.12089864728447401"/>
                  <c:y val="-7.46806220854338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DC5C-44F8-B128-E49F1C86E62A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gradFill>
                <a:gsLst>
                  <a:gs pos="45880">
                    <a:srgbClr val="CFF0F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Лист1!$B$2:$B$23</c15:sqref>
                  </c15:fullRef>
                </c:ext>
              </c:extLst>
              <c:f>Лист1!$B$2:$B$20</c:f>
              <c:numCache>
                <c:formatCode>#,##0.00_ ;[Red]\-#,##0.00\ </c:formatCode>
                <c:ptCount val="19"/>
                <c:pt idx="0">
                  <c:v>406193.55460000003</c:v>
                </c:pt>
                <c:pt idx="1">
                  <c:v>1212792.43774</c:v>
                </c:pt>
                <c:pt idx="2">
                  <c:v>20156.993870000002</c:v>
                </c:pt>
                <c:pt idx="3">
                  <c:v>115529.78336</c:v>
                </c:pt>
                <c:pt idx="4">
                  <c:v>27154.286550000001</c:v>
                </c:pt>
                <c:pt idx="5">
                  <c:v>476019.35847000004</c:v>
                </c:pt>
                <c:pt idx="6">
                  <c:v>59495.019690000001</c:v>
                </c:pt>
                <c:pt idx="7">
                  <c:v>40608.911950000002</c:v>
                </c:pt>
                <c:pt idx="8">
                  <c:v>64319.87818</c:v>
                </c:pt>
                <c:pt idx="9">
                  <c:v>3698.7939999999999</c:v>
                </c:pt>
                <c:pt idx="10">
                  <c:v>335552.39139</c:v>
                </c:pt>
                <c:pt idx="11">
                  <c:v>40551.32316</c:v>
                </c:pt>
                <c:pt idx="12">
                  <c:v>747523.08265999996</c:v>
                </c:pt>
                <c:pt idx="13">
                  <c:v>56207.584640000001</c:v>
                </c:pt>
                <c:pt idx="14">
                  <c:v>14676.581</c:v>
                </c:pt>
                <c:pt idx="15">
                  <c:v>504616.73054000002</c:v>
                </c:pt>
                <c:pt idx="16">
                  <c:v>15750.436699999998</c:v>
                </c:pt>
                <c:pt idx="17">
                  <c:v>7151.5907500000003</c:v>
                </c:pt>
                <c:pt idx="18">
                  <c:v>77725.452829999995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  <c:ext xmlns:c15="http://schemas.microsoft.com/office/drawing/2012/chart" uri="{02D57815-91ED-43cb-92C2-25804820EDAC}">
              <c15:categoryFilterExceptions>
                <c15:categoryFilterException>
                  <c15:sqref>Лист1!$B$21</c15:sqref>
                  <c15:spPr xmlns:c15="http://schemas.microsoft.com/office/drawing/2012/chart">
                    <a:solidFill>
                      <a:srgbClr val="00FFCC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9.8261609125782357E-2"/>
                        <c:y val="-6.772979420416043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="http://schemas.microsoft.com/office/drawing/2014/chart" xmlns:c16r2="http://schemas.microsoft.com/office/drawing/2015/06/chart">
                      <c:ext xmlns:c16="http://schemas.microsoft.com/office/drawing/2014/chart" uri="{C3380CC4-5D6E-409C-BE32-E72D297353CC}">
                        <c16:uniqueId val="{00000037-F53D-40CB-BE18-CADA6295FD18}"/>
                      </c:ext>
                      <c:ext uri="{CE6537A1-D6FC-4f65-9D91-7224C49458BB}"/>
                    </c:extLst>
                  </c15:dLbl>
                </c15:categoryFilterException>
                <c15:categoryFilterException>
                  <c15:sqref>Лист1!$B$23</c15:sqref>
                  <c15:spPr xmlns:c15="http://schemas.microsoft.com/office/drawing/2012/chart">
                    <a:solidFill>
                      <a:srgbClr val="FDD3F7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5.8459519483141532E-3"/>
                        <c:y val="-7.398098544937950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="http://schemas.microsoft.com/office/drawing/2014/chart" xmlns:c16r2="http://schemas.microsoft.com/office/drawing/2015/06/chart">
                      <c:ext xmlns:c16="http://schemas.microsoft.com/office/drawing/2014/chart" uri="{C3380CC4-5D6E-409C-BE32-E72D297353CC}">
                        <c16:uniqueId val="{00000036-F53D-40CB-BE18-CADA6295FD18}"/>
                      </c:ext>
                      <c:ext uri="{CE6537A1-D6FC-4f65-9D91-7224C49458BB}"/>
                    </c:extLst>
                  </c15:dLbl>
                </c15:categoryFilterException>
              </c15:categoryFilterExceptions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Лист1!$C$2:$C$13</c15:sqref>
                  </c15:fullRef>
                </c:ext>
              </c:extLst>
              <c:f>Лист1!$C$2:$C$13</c:f>
              <c:numCache>
                <c:formatCode>0.00</c:formatCode>
                <c:ptCount val="12"/>
                <c:pt idx="0">
                  <c:v>9.61240100244361</c:v>
                </c:pt>
                <c:pt idx="1">
                  <c:v>28.700227052514641</c:v>
                </c:pt>
                <c:pt idx="2">
                  <c:v>0.47700685027619516</c:v>
                </c:pt>
                <c:pt idx="3">
                  <c:v>2.7339641232745375</c:v>
                </c:pt>
                <c:pt idx="4">
                  <c:v>0.64259486222251605</c:v>
                </c:pt>
                <c:pt idx="5">
                  <c:v>11.26479951914922</c:v>
                </c:pt>
                <c:pt idx="6">
                  <c:v>1.4079248191708218</c:v>
                </c:pt>
                <c:pt idx="7">
                  <c:v>0.96099295893732595</c:v>
                </c:pt>
                <c:pt idx="8">
                  <c:v>1.5221030823675283</c:v>
                </c:pt>
                <c:pt idx="9">
                  <c:v>8.7530416843872805E-2</c:v>
                </c:pt>
                <c:pt idx="10">
                  <c:v>7.9407073471312692</c:v>
                </c:pt>
                <c:pt idx="11">
                  <c:v>0.95963014424847481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32000">
              <a:srgbClr val="FFFDDD"/>
            </a:gs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63928">
              <a:srgbClr val="FFFDD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c:spPr>
    </c:plotArea>
    <c:legend>
      <c:legendPos val="r"/>
      <c:legendEntry>
        <c:idx val="0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692297597415694"/>
          <c:y val="0"/>
          <c:w val="0.34187936604078339"/>
          <c:h val="0.99968282997555447"/>
        </c:manualLayout>
      </c:layout>
      <c:overlay val="0"/>
      <c:spPr>
        <a:gradFill>
          <a:gsLst>
            <a:gs pos="2000">
              <a:schemeClr val="bg1"/>
            </a:gs>
            <a:gs pos="0">
              <a:srgbClr val="FFFFE1"/>
            </a:gs>
            <a:gs pos="42000">
              <a:srgbClr val="FFFFEA"/>
            </a:gs>
            <a:gs pos="10000">
              <a:srgbClr val="FFFFF6"/>
            </a:gs>
            <a:gs pos="34000">
              <a:srgbClr val="FFFFEE"/>
            </a:gs>
            <a:gs pos="82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7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2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90852343901374E-3"/>
          <c:y val="0.26410239372856342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 w="114300" prst="artDeco"/>
            </a:sp3d>
          </c:spPr>
          <c:explosion val="10"/>
          <c:dPt>
            <c:idx val="0"/>
            <c:bubble3D val="0"/>
            <c:spPr>
              <a:gradFill>
                <a:gsLst>
                  <a:gs pos="93000">
                    <a:srgbClr val="FF0000"/>
                  </a:gs>
                  <a:gs pos="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>
                <a:gsLst>
                  <a:gs pos="93000">
                    <a:srgbClr val="FFFF00"/>
                  </a:gs>
                  <a:gs pos="22000">
                    <a:srgbClr val="FFFFCC"/>
                  </a:gs>
                  <a:gs pos="0">
                    <a:srgbClr val="FFFFCC"/>
                  </a:gs>
                </a:gsLst>
                <a:lin ang="0" scaled="1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gradFill>
                <a:gsLst>
                  <a:gs pos="93000">
                    <a:schemeClr val="accent3">
                      <a:lumMod val="60000"/>
                      <a:lumOff val="40000"/>
                    </a:schemeClr>
                  </a:gs>
                  <a:gs pos="15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explosion val="5"/>
            <c:spPr>
              <a:gradFill>
                <a:gsLst>
                  <a:gs pos="54000">
                    <a:srgbClr val="FFE5FD"/>
                  </a:gs>
                  <a:gs pos="79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93000">
                    <a:schemeClr val="bg1"/>
                  </a:gs>
                  <a:gs pos="90000">
                    <a:schemeClr val="bg1"/>
                  </a:gs>
                  <a:gs pos="11000">
                    <a:srgbClr val="CCECFF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explosion val="9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69000">
                    <a:schemeClr val="accent6"/>
                  </a:gs>
                  <a:gs pos="7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8FA-423C-AC64-554E39792A2E}"/>
              </c:ext>
            </c:extLst>
          </c:dPt>
          <c:dLbls>
            <c:dLbl>
              <c:idx val="0"/>
              <c:layout>
                <c:manualLayout>
                  <c:x val="3.8121374654768929E-3"/>
                  <c:y val="0.129471160073675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586416938401338E-3"/>
                  <c:y val="0.196616261012496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0.11827978545632531"/>
                      <c:h val="3.57924441846550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0118595632846003E-8"/>
                  <c:y val="0.1398927951964248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2553697580932917E-2"/>
                      <c:h val="2.567901858632705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9.8773619420200135E-3"/>
                  <c:y val="0.168127908556408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828499539691792E-3"/>
                  <c:y val="-7.40265320371663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7775763070414022E-3"/>
                  <c:y val="-4.02376966113885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02669196618545"/>
                  <c:y val="-0.157516673353911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9984812484359982E-2"/>
                  <c:y val="0.158135427757224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996761684276374E-2"/>
                  <c:y val="0.116531973979773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2391154720451723E-2"/>
                  <c:y val="0.106047901732259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7006191371502015E-2"/>
                      <c:h val="3.9722231875724677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-1.6369497330512739E-2"/>
                  <c:y val="9.867823617370434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192102347134079E-2"/>
                      <c:h val="4.7518803617258777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8.4538700849566398E-2"/>
                  <c:y val="0.1085256047743765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4.7016362074215008E-2"/>
                      <c:h val="3.5709885221611067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396474.03</c:v>
                </c:pt>
                <c:pt idx="1">
                  <c:v>3321.52</c:v>
                </c:pt>
                <c:pt idx="2">
                  <c:v>34655.199999999997</c:v>
                </c:pt>
                <c:pt idx="3">
                  <c:v>781442.88</c:v>
                </c:pt>
                <c:pt idx="4">
                  <c:v>703892.83</c:v>
                </c:pt>
                <c:pt idx="5">
                  <c:v>476019.36</c:v>
                </c:pt>
                <c:pt idx="6">
                  <c:v>1326401.19</c:v>
                </c:pt>
                <c:pt idx="7">
                  <c:v>306414.17</c:v>
                </c:pt>
                <c:pt idx="8">
                  <c:v>62632.34</c:v>
                </c:pt>
                <c:pt idx="9">
                  <c:v>115529.78</c:v>
                </c:pt>
                <c:pt idx="10">
                  <c:v>18918.79</c:v>
                </c:pt>
                <c:pt idx="11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084-4A51-B6EA-56F0CACBF3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084-4A51-B6EA-56F0CACBF3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084-4A51-B6EA-56F0CACBF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084-4A51-B6EA-56F0CACBF3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084-4A51-B6EA-56F0CACBF3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084-4A51-B6EA-56F0CACBF3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084-4A51-B6EA-56F0CACBF39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084-4A51-B6EA-56F0CACBF39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084-4A51-B6EA-56F0CACBF39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084-4A51-B6EA-56F0CACBF39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084-4A51-B6EA-56F0CACBF39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4084-4A51-B6EA-56F0CACBF39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084-4A51-B6EA-56F0CACBF396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9.3823925124654224</c:v>
                </c:pt>
                <c:pt idx="1">
                  <c:v>7.860238507426108E-2</c:v>
                </c:pt>
                <c:pt idx="2">
                  <c:v>0.820100849979989</c:v>
                </c:pt>
                <c:pt idx="3">
                  <c:v>18.492519740148968</c:v>
                </c:pt>
                <c:pt idx="4">
                  <c:v>16.657330160490197</c:v>
                </c:pt>
                <c:pt idx="5">
                  <c:v>11.264799560900828</c:v>
                </c:pt>
                <c:pt idx="6">
                  <c:v>31.388730791727326</c:v>
                </c:pt>
                <c:pt idx="7">
                  <c:v>7.2511634982026605</c:v>
                </c:pt>
                <c:pt idx="8">
                  <c:v>1.4821681961216688</c:v>
                </c:pt>
                <c:pt idx="9">
                  <c:v>2.7339640451072604</c:v>
                </c:pt>
                <c:pt idx="10">
                  <c:v>0.44770527250146919</c:v>
                </c:pt>
                <c:pt idx="11">
                  <c:v>5.2298727996253833E-4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8FA-423C-AC64-554E39792A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514172141825221"/>
          <c:y val="2.678829117282332E-3"/>
          <c:w val="0.35485827858174773"/>
          <c:h val="0.9970368572901146"/>
        </c:manualLayout>
      </c:layout>
      <c:overlay val="0"/>
      <c:spPr>
        <a:gradFill>
          <a:gsLst>
            <a:gs pos="78000">
              <a:srgbClr val="E5F7F7"/>
            </a:gs>
            <a:gs pos="86000">
              <a:srgbClr val="ECF9F9"/>
            </a:gs>
            <a:gs pos="40000">
              <a:srgbClr val="EDF9F9"/>
            </a:gs>
            <a:gs pos="15000">
              <a:srgbClr val="FDFFE7"/>
            </a:gs>
            <a:gs pos="98000">
              <a:schemeClr val="accent1">
                <a:tint val="23500"/>
                <a:satMod val="160000"/>
              </a:schemeClr>
            </a:gs>
          </a:gsLst>
          <a:lin ang="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99000">
          <a:schemeClr val="bg1"/>
        </a:gs>
        <a:gs pos="50000">
          <a:srgbClr val="FDFFE7"/>
        </a:gs>
        <a:gs pos="14000">
          <a:schemeClr val="accent1">
            <a:tint val="23500"/>
            <a:satMod val="160000"/>
          </a:schemeClr>
        </a:gs>
      </a:gsLst>
      <a:lin ang="0" scaled="1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softEdge rad="3175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42000">
              <a:srgbClr val="FDFFE7"/>
            </a:gs>
            <a:gs pos="91000">
              <a:schemeClr val="accent6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47000">
              <a:srgbClr val="FFFF00"/>
            </a:gs>
            <a:gs pos="16000">
              <a:srgbClr val="00FFCC"/>
            </a:gs>
          </a:gsLst>
          <a:lin ang="5400000" scaled="0"/>
        </a:gra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41000">
              <a:schemeClr val="accent3">
                <a:lumMod val="20000"/>
                <a:lumOff val="80000"/>
              </a:schemeClr>
            </a:gs>
            <a:gs pos="100000">
              <a:srgbClr val="8C8FF8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утверждение 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1000">
              <a:srgbClr val="FFFCB9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2000">
              <a:schemeClr val="accent1">
                <a:lumMod val="20000"/>
                <a:lumOff val="80000"/>
              </a:schemeClr>
            </a:gs>
            <a:gs pos="78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21348" custScaleY="80501" custLinFactNeighborX="1484" custLinFactNeighborY="822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 custScaleX="106964" custScaleY="151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 custScaleX="113627" custScaleY="150134" custRadScaleRad="98518" custRadScaleInc="-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 custScaleX="109415" custScaleY="149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10864" custScaleY="156369" custRadScaleRad="95350" custRadScaleInc="-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3164">
          <a:schemeClr val="accent6">
            <a:lumMod val="20000"/>
            <a:lumOff val="80000"/>
          </a:schemeClr>
        </a:gs>
        <a:gs pos="22000">
          <a:schemeClr val="accent6">
            <a:lumMod val="20000"/>
            <a:lumOff val="80000"/>
          </a:schemeClr>
        </a:gs>
        <a:gs pos="74000">
          <a:schemeClr val="accent1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0.49618</cdr:x>
      <cdr:y>0.24783</cdr:y>
    </cdr:from>
    <cdr:to>
      <cdr:x>0.59579</cdr:x>
      <cdr:y>0.38628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54578" y="16367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34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16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6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2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1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30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28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98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44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28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20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23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4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3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13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8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68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5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43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5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7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9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47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2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6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6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2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82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303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69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55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77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89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9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914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0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29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09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34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37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54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9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9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266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52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400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248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076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0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66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7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7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7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9EE0-DC03-44DE-8BD3-19746402EB6B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40CC-1BE9-4887-892E-C297D3E17A9D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693-8655-4697-96F2-183264BBC46E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8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BC5F-C2D0-4AD3-A118-77484D608DB8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E4D-75DE-4BCD-A3E5-FC8523635357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499B-35F5-4AA1-8BF7-8CB42B5443F1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5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8A0B-D88D-4A86-B103-3253996DF0D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2663-F6CA-4C4C-92CF-C78720FB640C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9032-9EE5-4D76-AD6B-9733BA99BBAD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7CD9-0103-46AD-BE70-3D3F5E422817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E5CA-4530-42A9-920A-1B9BDC996DC3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7C4E-79D0-4D60-9931-976F5A8E6FB0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6396-F3D3-476C-9454-B7872851085C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FA13-3051-46F9-AC40-569869B6B7AB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4730-56C6-410A-92C9-C67AD0B2797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BB58-5AFC-4100-A019-D3FFB567F23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8DAB-D804-4BF8-9256-7022B38D295F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microsoft.com/office/2007/relationships/hdphoto" Target="../media/hdphoto16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8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aldom-okrug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4575" cy="6858000"/>
          </a:xfrm>
          <a:prstGeom prst="rect">
            <a:avLst/>
          </a:prstGeom>
          <a:gradFill>
            <a:gsLst>
              <a:gs pos="100000">
                <a:srgbClr val="FFFCB9"/>
              </a:gs>
              <a:gs pos="0">
                <a:schemeClr val="bg1"/>
              </a:gs>
              <a:gs pos="1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458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ТАЛДОМСКИЙ  </a:t>
            </a:r>
            <a:r>
              <a:rPr lang="ru" sz="4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ГОРОДСКОЙ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</a:t>
            </a:r>
            <a:endParaRPr lang="ru-RU" sz="4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5547385"/>
            <a:ext cx="9906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-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к</a:t>
            </a:r>
            <a:r>
              <a:rPr lang="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 решению  </a:t>
            </a:r>
            <a:r>
              <a:rPr lang="ru" sz="21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Совета</a:t>
            </a:r>
            <a:r>
              <a:rPr lang="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 депутатов  Талдомского  </a:t>
            </a:r>
            <a:r>
              <a:rPr lang="ru" sz="195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городского </a:t>
            </a:r>
            <a:r>
              <a:rPr lang="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округа  № 48  от 23.05.2024г. «Об  исполнении  бюджета  </a:t>
            </a:r>
            <a:r>
              <a:rPr lang="ru" sz="195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Талдомского </a:t>
            </a:r>
            <a:r>
              <a:rPr lang="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городского </a:t>
            </a:r>
            <a:r>
              <a:rPr lang="ru" sz="195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округа </a:t>
            </a:r>
            <a:r>
              <a:rPr lang="ru" sz="195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за  2023  год»</a:t>
            </a:r>
            <a:endParaRPr lang="ru" sz="195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581275"/>
            <a:ext cx="9906000" cy="1031564"/>
          </a:xfrm>
          <a:prstGeom prst="rect">
            <a:avLst/>
          </a:prstGeom>
          <a:scene3d>
            <a:camera prst="orthographicFront"/>
            <a:lightRig rig="morning" dir="t"/>
          </a:scene3d>
          <a:sp3d prstMaterial="plastic"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6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 ДЛЯ  ГРАЖДАН</a:t>
            </a:r>
            <a:endParaRPr lang="ru-RU" sz="6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39" y="0"/>
            <a:ext cx="552036" cy="634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1" y="812650"/>
            <a:ext cx="1709161" cy="184708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90" y="732184"/>
            <a:ext cx="1704976" cy="186728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06" y="701630"/>
            <a:ext cx="2724150" cy="1704976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4150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5000">
              <a:schemeClr val="accent6">
                <a:lumMod val="20000"/>
                <a:lumOff val="80000"/>
              </a:schemeClr>
            </a:gs>
            <a:gs pos="0">
              <a:srgbClr val="FDFF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906000" cy="849449"/>
          </a:xfrm>
          <a:prstGeom prst="roundRect">
            <a:avLst/>
          </a:prstGeom>
          <a:gradFill flip="none" rotWithShape="1">
            <a:gsLst>
              <a:gs pos="54064">
                <a:schemeClr val="accent6">
                  <a:lumMod val="20000"/>
                  <a:lumOff val="80000"/>
                </a:schemeClr>
              </a:gs>
              <a:gs pos="13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7875" y="850392"/>
            <a:ext cx="2983207" cy="1645158"/>
          </a:xfrm>
          <a:prstGeom prst="rect">
            <a:avLst/>
          </a:prstGeom>
          <a:gradFill flip="none" rotWithShape="1">
            <a:gsLst>
              <a:gs pos="2400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7876" y="2505076"/>
            <a:ext cx="2983207" cy="1981200"/>
          </a:xfrm>
          <a:prstGeom prst="rect">
            <a:avLst/>
          </a:prstGeom>
          <a:gradFill flip="none" rotWithShape="1">
            <a:gsLst>
              <a:gs pos="38805">
                <a:schemeClr val="accent6">
                  <a:lumMod val="20000"/>
                  <a:lumOff val="80000"/>
                </a:schemeClr>
              </a:gs>
              <a:gs pos="146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7878" y="4486276"/>
            <a:ext cx="2983205" cy="1419225"/>
          </a:xfrm>
          <a:prstGeom prst="rect">
            <a:avLst/>
          </a:prstGeom>
          <a:gradFill flip="none" rotWithShape="1">
            <a:gsLst>
              <a:gs pos="14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7876" y="5876926"/>
            <a:ext cx="2983208" cy="981074"/>
          </a:xfrm>
          <a:prstGeom prst="rect">
            <a:avLst/>
          </a:prstGeom>
          <a:gradFill flip="none" rotWithShape="1">
            <a:gsLst>
              <a:gs pos="12568">
                <a:srgbClr val="FFFDDD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22747445"/>
              </p:ext>
            </p:extLst>
          </p:nvPr>
        </p:nvGraphicFramePr>
        <p:xfrm>
          <a:off x="2" y="844812"/>
          <a:ext cx="4695905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низ 11"/>
          <p:cNvSpPr/>
          <p:nvPr/>
        </p:nvSpPr>
        <p:spPr>
          <a:xfrm rot="8309214">
            <a:off x="885767" y="4849337"/>
            <a:ext cx="335482" cy="730771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700785">
            <a:off x="3436812" y="4821875"/>
            <a:ext cx="349283" cy="785692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9618890">
            <a:off x="3266702" y="2051118"/>
            <a:ext cx="310964" cy="753759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48982" y="879911"/>
            <a:ext cx="2115820" cy="1172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822722" y="2082058"/>
            <a:ext cx="2042080" cy="1132172"/>
          </a:xfrm>
          <a:prstGeom prst="ellipse">
            <a:avLst/>
          </a:prstGeom>
          <a:gradFill>
            <a:gsLst>
              <a:gs pos="9000">
                <a:srgbClr val="FDFFE7"/>
              </a:gs>
              <a:gs pos="100000">
                <a:schemeClr val="accent1"/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841480" y="3244692"/>
            <a:ext cx="2023322" cy="1213008"/>
          </a:xfrm>
          <a:prstGeom prst="ellipse">
            <a:avLst/>
          </a:prstGeom>
          <a:gradFill>
            <a:gsLst>
              <a:gs pos="51000">
                <a:srgbClr val="FFFFCC"/>
              </a:gs>
              <a:gs pos="4000">
                <a:srgbClr val="FFC0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822722" y="4516738"/>
            <a:ext cx="2042080" cy="121546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rgbClr val="FFFF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822723" y="5791244"/>
            <a:ext cx="2042080" cy="1052007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rgbClr val="FDD3F7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1501"/>
            <a:ext cx="9905999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91915"/>
              </p:ext>
            </p:extLst>
          </p:nvPr>
        </p:nvGraphicFramePr>
        <p:xfrm>
          <a:off x="0" y="813816"/>
          <a:ext cx="9906001" cy="1280992"/>
        </p:xfrm>
        <a:graphic>
          <a:graphicData uri="http://schemas.openxmlformats.org/drawingml/2006/table">
            <a:tbl>
              <a:tblPr/>
              <a:tblGrid>
                <a:gridCol w="2059912">
                  <a:extLst>
                    <a:ext uri="{9D8B030D-6E8A-4147-A177-3AD203B41FA5}">
                      <a16:colId xmlns="" xmlns:a16="http://schemas.microsoft.com/office/drawing/2014/main" val="2658398083"/>
                    </a:ext>
                  </a:extLst>
                </a:gridCol>
                <a:gridCol w="2283487">
                  <a:extLst>
                    <a:ext uri="{9D8B030D-6E8A-4147-A177-3AD203B41FA5}">
                      <a16:colId xmlns="" xmlns:a16="http://schemas.microsoft.com/office/drawing/2014/main" val="2713195234"/>
                    </a:ext>
                  </a:extLst>
                </a:gridCol>
                <a:gridCol w="1152833">
                  <a:extLst>
                    <a:ext uri="{9D8B030D-6E8A-4147-A177-3AD203B41FA5}">
                      <a16:colId xmlns="" xmlns:a16="http://schemas.microsoft.com/office/drawing/2014/main" val="2007526372"/>
                    </a:ext>
                  </a:extLst>
                </a:gridCol>
                <a:gridCol w="1407487">
                  <a:extLst>
                    <a:ext uri="{9D8B030D-6E8A-4147-A177-3AD203B41FA5}">
                      <a16:colId xmlns="" xmlns:a16="http://schemas.microsoft.com/office/drawing/2014/main" val="3653939429"/>
                    </a:ext>
                  </a:extLst>
                </a:gridCol>
                <a:gridCol w="3002282">
                  <a:extLst>
                    <a:ext uri="{9D8B030D-6E8A-4147-A177-3AD203B41FA5}">
                      <a16:colId xmlns="" xmlns:a16="http://schemas.microsoft.com/office/drawing/2014/main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080778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47131"/>
              </p:ext>
            </p:extLst>
          </p:nvPr>
        </p:nvGraphicFramePr>
        <p:xfrm>
          <a:off x="0" y="2061556"/>
          <a:ext cx="9905999" cy="2139950"/>
        </p:xfrm>
        <a:graphic>
          <a:graphicData uri="http://schemas.openxmlformats.org/drawingml/2006/table">
            <a:tbl>
              <a:tblPr/>
              <a:tblGrid>
                <a:gridCol w="2069960">
                  <a:extLst>
                    <a:ext uri="{9D8B030D-6E8A-4147-A177-3AD203B41FA5}">
                      <a16:colId xmlns="" xmlns:a16="http://schemas.microsoft.com/office/drawing/2014/main" val="72809610"/>
                    </a:ext>
                  </a:extLst>
                </a:gridCol>
                <a:gridCol w="2270928">
                  <a:extLst>
                    <a:ext uri="{9D8B030D-6E8A-4147-A177-3AD203B41FA5}">
                      <a16:colId xmlns="" xmlns:a16="http://schemas.microsoft.com/office/drawing/2014/main" val="4199297736"/>
                    </a:ext>
                  </a:extLst>
                </a:gridCol>
                <a:gridCol w="1155344">
                  <a:extLst>
                    <a:ext uri="{9D8B030D-6E8A-4147-A177-3AD203B41FA5}">
                      <a16:colId xmlns="" xmlns:a16="http://schemas.microsoft.com/office/drawing/2014/main" val="1008784483"/>
                    </a:ext>
                  </a:extLst>
                </a:gridCol>
                <a:gridCol w="1406986">
                  <a:extLst>
                    <a:ext uri="{9D8B030D-6E8A-4147-A177-3AD203B41FA5}">
                      <a16:colId xmlns="" xmlns:a16="http://schemas.microsoft.com/office/drawing/2014/main" val="1642653795"/>
                    </a:ext>
                  </a:extLst>
                </a:gridCol>
                <a:gridCol w="3002781">
                  <a:extLst>
                    <a:ext uri="{9D8B030D-6E8A-4147-A177-3AD203B41FA5}">
                      <a16:colId xmlns="" xmlns:a16="http://schemas.microsoft.com/office/drawing/2014/main" val="2751371036"/>
                    </a:ext>
                  </a:extLst>
                </a:gridCol>
              </a:tblGrid>
              <a:tr h="1379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 «Благоустройство общественных территорий муниципальных образования Московской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 этап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ноябрь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47796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887"/>
            <a:ext cx="4890053" cy="259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53" y="4263887"/>
            <a:ext cx="5015946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15824" y="-81501"/>
            <a:ext cx="1002182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57110"/>
              </p:ext>
            </p:extLst>
          </p:nvPr>
        </p:nvGraphicFramePr>
        <p:xfrm>
          <a:off x="0" y="813816"/>
          <a:ext cx="9901084" cy="1280992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="" xmlns:a16="http://schemas.microsoft.com/office/drawing/2014/main" val="2658398083"/>
                    </a:ext>
                  </a:extLst>
                </a:gridCol>
                <a:gridCol w="2323680">
                  <a:extLst>
                    <a:ext uri="{9D8B030D-6E8A-4147-A177-3AD203B41FA5}">
                      <a16:colId xmlns="" xmlns:a16="http://schemas.microsoft.com/office/drawing/2014/main" val="2713195234"/>
                    </a:ext>
                  </a:extLst>
                </a:gridCol>
                <a:gridCol w="1060704">
                  <a:extLst>
                    <a:ext uri="{9D8B030D-6E8A-4147-A177-3AD203B41FA5}">
                      <a16:colId xmlns="" xmlns:a16="http://schemas.microsoft.com/office/drawing/2014/main" val="2007526372"/>
                    </a:ext>
                  </a:extLst>
                </a:gridCol>
                <a:gridCol w="1499616">
                  <a:extLst>
                    <a:ext uri="{9D8B030D-6E8A-4147-A177-3AD203B41FA5}">
                      <a16:colId xmlns="" xmlns:a16="http://schemas.microsoft.com/office/drawing/2014/main" val="3653939429"/>
                    </a:ext>
                  </a:extLst>
                </a:gridCol>
                <a:gridCol w="2997365">
                  <a:extLst>
                    <a:ext uri="{9D8B030D-6E8A-4147-A177-3AD203B41FA5}">
                      <a16:colId xmlns="" xmlns:a16="http://schemas.microsoft.com/office/drawing/2014/main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080778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179201"/>
              </p:ext>
            </p:extLst>
          </p:nvPr>
        </p:nvGraphicFramePr>
        <p:xfrm>
          <a:off x="0" y="2064774"/>
          <a:ext cx="9901084" cy="2595713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="" xmlns:a16="http://schemas.microsoft.com/office/drawing/2014/main" val="72809610"/>
                    </a:ext>
                  </a:extLst>
                </a:gridCol>
                <a:gridCol w="2326139">
                  <a:extLst>
                    <a:ext uri="{9D8B030D-6E8A-4147-A177-3AD203B41FA5}">
                      <a16:colId xmlns="" xmlns:a16="http://schemas.microsoft.com/office/drawing/2014/main" val="4199297736"/>
                    </a:ext>
                  </a:extLst>
                </a:gridCol>
                <a:gridCol w="1060155">
                  <a:extLst>
                    <a:ext uri="{9D8B030D-6E8A-4147-A177-3AD203B41FA5}">
                      <a16:colId xmlns="" xmlns:a16="http://schemas.microsoft.com/office/drawing/2014/main" val="1008784483"/>
                    </a:ext>
                  </a:extLst>
                </a:gridCol>
                <a:gridCol w="1497205">
                  <a:extLst>
                    <a:ext uri="{9D8B030D-6E8A-4147-A177-3AD203B41FA5}">
                      <a16:colId xmlns="" xmlns:a16="http://schemas.microsoft.com/office/drawing/2014/main" val="1642653795"/>
                    </a:ext>
                  </a:extLst>
                </a:gridCol>
                <a:gridCol w="2997866">
                  <a:extLst>
                    <a:ext uri="{9D8B030D-6E8A-4147-A177-3AD203B41FA5}">
                      <a16:colId xmlns="" xmlns:a16="http://schemas.microsoft.com/office/drawing/2014/main" val="2751371036"/>
                    </a:ext>
                  </a:extLst>
                </a:gridCol>
              </a:tblGrid>
              <a:tr h="259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автомобильных дорог  к сельским населенным пунктам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 Троица-Вязники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деревня Троица-Вязники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(участок 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(участок 2) </a:t>
                      </a:r>
                      <a:endParaRPr lang="ru-RU" sz="1400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134 592,61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к сельским населенным пунктам  - 33 950 квадратных метров</a:t>
                      </a: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4779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4660489"/>
            <a:ext cx="3313471" cy="2197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06" y="4660490"/>
            <a:ext cx="2979176" cy="2197510"/>
          </a:xfrm>
          <a:prstGeom prst="rect">
            <a:avLst/>
          </a:prstGeom>
        </p:spPr>
      </p:pic>
      <p:pic>
        <p:nvPicPr>
          <p:cNvPr id="1026" name="Picture 2" descr="https://ideputat.er.ru/sites/default/files/styles/page_width/public/deputy/news/293205/20231110120154.jpg?itok=DkcKo0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1" y="4660489"/>
            <a:ext cx="3633019" cy="21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003536" cy="9079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8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84157"/>
              </p:ext>
            </p:extLst>
          </p:nvPr>
        </p:nvGraphicFramePr>
        <p:xfrm>
          <a:off x="1" y="905256"/>
          <a:ext cx="9906000" cy="1505436"/>
        </p:xfrm>
        <a:graphic>
          <a:graphicData uri="http://schemas.openxmlformats.org/drawingml/2006/table">
            <a:tbl>
              <a:tblPr/>
              <a:tblGrid>
                <a:gridCol w="2748492">
                  <a:extLst>
                    <a:ext uri="{9D8B030D-6E8A-4147-A177-3AD203B41FA5}">
                      <a16:colId xmlns="" xmlns:a16="http://schemas.microsoft.com/office/drawing/2014/main" val="2561019226"/>
                    </a:ext>
                  </a:extLst>
                </a:gridCol>
                <a:gridCol w="1599987">
                  <a:extLst>
                    <a:ext uri="{9D8B030D-6E8A-4147-A177-3AD203B41FA5}">
                      <a16:colId xmlns="" xmlns:a16="http://schemas.microsoft.com/office/drawing/2014/main" val="3772462220"/>
                    </a:ext>
                  </a:extLst>
                </a:gridCol>
                <a:gridCol w="1042671">
                  <a:extLst>
                    <a:ext uri="{9D8B030D-6E8A-4147-A177-3AD203B41FA5}">
                      <a16:colId xmlns="" xmlns:a16="http://schemas.microsoft.com/office/drawing/2014/main" val="2353775997"/>
                    </a:ext>
                  </a:extLst>
                </a:gridCol>
                <a:gridCol w="1421631">
                  <a:extLst>
                    <a:ext uri="{9D8B030D-6E8A-4147-A177-3AD203B41FA5}">
                      <a16:colId xmlns="" xmlns:a16="http://schemas.microsoft.com/office/drawing/2014/main" val="4143462803"/>
                    </a:ext>
                  </a:extLst>
                </a:gridCol>
                <a:gridCol w="3093219">
                  <a:extLst>
                    <a:ext uri="{9D8B030D-6E8A-4147-A177-3AD203B41FA5}">
                      <a16:colId xmlns="" xmlns:a16="http://schemas.microsoft.com/office/drawing/2014/main" val="2748186169"/>
                    </a:ext>
                  </a:extLst>
                </a:gridCol>
              </a:tblGrid>
              <a:tr h="1505436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516304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72173"/>
              </p:ext>
            </p:extLst>
          </p:nvPr>
        </p:nvGraphicFramePr>
        <p:xfrm>
          <a:off x="1" y="2387600"/>
          <a:ext cx="9906000" cy="2087880"/>
        </p:xfrm>
        <a:graphic>
          <a:graphicData uri="http://schemas.openxmlformats.org/drawingml/2006/table">
            <a:tbl>
              <a:tblPr/>
              <a:tblGrid>
                <a:gridCol w="2750023">
                  <a:extLst>
                    <a:ext uri="{9D8B030D-6E8A-4147-A177-3AD203B41FA5}">
                      <a16:colId xmlns="" xmlns:a16="http://schemas.microsoft.com/office/drawing/2014/main" val="1475546141"/>
                    </a:ext>
                  </a:extLst>
                </a:gridCol>
                <a:gridCol w="1596789">
                  <a:extLst>
                    <a:ext uri="{9D8B030D-6E8A-4147-A177-3AD203B41FA5}">
                      <a16:colId xmlns="" xmlns:a16="http://schemas.microsoft.com/office/drawing/2014/main" val="1322164959"/>
                    </a:ext>
                  </a:extLst>
                </a:gridCol>
                <a:gridCol w="1039103">
                  <a:extLst>
                    <a:ext uri="{9D8B030D-6E8A-4147-A177-3AD203B41FA5}">
                      <a16:colId xmlns="" xmlns:a16="http://schemas.microsoft.com/office/drawing/2014/main" val="3088112150"/>
                    </a:ext>
                  </a:extLst>
                </a:gridCol>
                <a:gridCol w="1426866">
                  <a:extLst>
                    <a:ext uri="{9D8B030D-6E8A-4147-A177-3AD203B41FA5}">
                      <a16:colId xmlns="" xmlns:a16="http://schemas.microsoft.com/office/drawing/2014/main" val="1931604331"/>
                    </a:ext>
                  </a:extLst>
                </a:gridCol>
                <a:gridCol w="3093219">
                  <a:extLst>
                    <a:ext uri="{9D8B030D-6E8A-4147-A177-3AD203B41FA5}">
                      <a16:colId xmlns="" xmlns:a16="http://schemas.microsoft.com/office/drawing/2014/main" val="3327438534"/>
                    </a:ext>
                  </a:extLst>
                </a:gridCol>
              </a:tblGrid>
              <a:tr h="1690144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«Жилье и городская среда»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программа Московской</a:t>
                      </a:r>
                      <a:b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области «Переселение граждан из аварийного  жилищного фонда в Московской области на 2019-2025 годы»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F3.04 </a:t>
                      </a:r>
                    </a:p>
                    <a:p>
                      <a:r>
                        <a:rPr lang="ru-RU" sz="11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Переселение из непригодного для проживания жилищного фонда по IV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этапу</a:t>
                      </a:r>
                    </a:p>
                    <a:p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 </a:t>
                      </a: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Темпы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10,6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условия- 0,01 тыс. случаев</a:t>
                      </a:r>
                    </a:p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660213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3510"/>
            <a:ext cx="9906000" cy="23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219">
              <a:srgbClr val="FDFFE7"/>
            </a:gs>
            <a:gs pos="47000">
              <a:srgbClr val="FDFFE7"/>
            </a:gs>
            <a:gs pos="71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9665" y="-334297"/>
            <a:ext cx="9925665" cy="2227491"/>
          </a:xfrm>
          <a:prstGeom prst="rect">
            <a:avLst/>
          </a:prstGeom>
          <a:gradFill flip="none" rotWithShape="1">
            <a:gsLst>
              <a:gs pos="88000">
                <a:srgbClr val="FDFFE7"/>
              </a:gs>
              <a:gs pos="43000">
                <a:srgbClr val="FDFFE7"/>
              </a:gs>
              <a:gs pos="55000">
                <a:schemeClr val="bg1"/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резервного фонда администрации Талдомского городского округа за 2023 год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452196" y="1460514"/>
            <a:ext cx="1363352" cy="576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71712"/>
              </p:ext>
            </p:extLst>
          </p:nvPr>
        </p:nvGraphicFramePr>
        <p:xfrm>
          <a:off x="0" y="1880316"/>
          <a:ext cx="9899374" cy="2795990"/>
        </p:xfrm>
        <a:graphic>
          <a:graphicData uri="http://schemas.openxmlformats.org/drawingml/2006/table">
            <a:tbl>
              <a:tblPr/>
              <a:tblGrid>
                <a:gridCol w="1293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121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32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№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Направление средств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Сумма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757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1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матеральной помощи пострадавшим от стихийный бедствий (пожара)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 - 9 чел. -  135,0 тыс. руб.</a:t>
                      </a:r>
                    </a:p>
                    <a:p>
                      <a:pPr indent="0"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ер. Сотское - 2 чел.    -   30,0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Измайлово - 1 чел   .  - 10,0 тыс. руб.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175,0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19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 материальной помощи родственникам погибших в специальной военной операции - 3чел.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150,0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9562923"/>
                  </a:ext>
                </a:extLst>
              </a:tr>
              <a:tr h="507003">
                <a:tc gridSpan="2">
                  <a:txBody>
                    <a:bodyPr/>
                    <a:lstStyle/>
                    <a:p>
                      <a:pPr indent="0" algn="l"/>
                      <a:r>
                        <a:rPr lang="ru" sz="1400" b="1" dirty="0" smtClean="0">
                          <a:latin typeface="Times New Roman"/>
                        </a:rPr>
                        <a:t>                                   Всего расходов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 algn="ctr"/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325,0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48" y="4689987"/>
            <a:ext cx="5142271" cy="2168012"/>
          </a:xfrm>
          <a:prstGeom prst="rect">
            <a:avLst/>
          </a:prstGeom>
          <a:solidFill>
            <a:srgbClr val="FDFFE7"/>
          </a:solidFill>
        </p:spPr>
      </p:pic>
      <p:sp>
        <p:nvSpPr>
          <p:cNvPr id="8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89987"/>
            <a:ext cx="4739147" cy="21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530349" cy="1721648"/>
          </a:xfrm>
          <a:prstGeom prst="rect">
            <a:avLst/>
          </a:prstGeom>
          <a:gradFill>
            <a:gsLst>
              <a:gs pos="37000">
                <a:srgbClr val="FDFFE7"/>
              </a:gs>
              <a:gs pos="1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дорожного фонда администрации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0864645" y="1370591"/>
            <a:ext cx="727588" cy="27790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914083"/>
              </p:ext>
            </p:extLst>
          </p:nvPr>
        </p:nvGraphicFramePr>
        <p:xfrm>
          <a:off x="0" y="1648496"/>
          <a:ext cx="6862916" cy="5209503"/>
        </p:xfrm>
        <a:graphic>
          <a:graphicData uri="http://schemas.openxmlformats.org/drawingml/2006/table">
            <a:tbl>
              <a:tblPr/>
              <a:tblGrid>
                <a:gridCol w="33036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97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2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9368">
                  <a:extLst>
                    <a:ext uri="{9D8B030D-6E8A-4147-A177-3AD203B41FA5}">
                      <a16:colId xmlns="" xmlns:a16="http://schemas.microsoft.com/office/drawing/2014/main" val="986905971"/>
                    </a:ext>
                  </a:extLst>
                </a:gridCol>
              </a:tblGrid>
              <a:tr h="107593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Наименование  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План по решению </a:t>
                      </a:r>
                    </a:p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о бюджете, уточненный</a:t>
                      </a:r>
                    </a:p>
                    <a:p>
                      <a:pPr marL="114300" indent="0" algn="ctr"/>
                      <a:r>
                        <a:rPr lang="ru-RU" sz="1400" b="1" dirty="0" smtClean="0">
                          <a:latin typeface="Times New Roman"/>
                        </a:rPr>
                        <a:t>(т</a:t>
                      </a:r>
                      <a:r>
                        <a:rPr lang="ru" sz="1400" b="1" dirty="0" smtClean="0">
                          <a:latin typeface="Times New Roman"/>
                        </a:rPr>
                        <a:t>ыс. руб.)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Фактическое исполнение</a:t>
                      </a:r>
                    </a:p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(тыс. </a:t>
                      </a:r>
                      <a:r>
                        <a:rPr lang="ru-RU" sz="1400" b="1" dirty="0" smtClean="0">
                          <a:latin typeface="Times New Roman"/>
                        </a:rPr>
                        <a:t>р</a:t>
                      </a:r>
                      <a:r>
                        <a:rPr lang="ru" sz="1400" b="1" dirty="0" smtClean="0">
                          <a:latin typeface="Times New Roman"/>
                        </a:rPr>
                        <a:t>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% исполнения уточненного плана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Содержание автомобильный дорог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общего 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179 574,84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178 829,72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99,59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 автомобильных дорог 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общего 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63 660,00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63 567,10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99,85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23503124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Мероприятия по обеспечению безопасности дорожного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движения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8 544,43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8 464,55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99,07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72271085"/>
                  </a:ext>
                </a:extLst>
              </a:tr>
              <a:tr h="7992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Софинансирование работ по капитальному ремонту и ремонту автомобильных дорог общего пользования местного значения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(дороги и подъезды к СНТ)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455 407,28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440 234,16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96,67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24252182"/>
                  </a:ext>
                </a:extLst>
              </a:tr>
              <a:tr h="1634659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дворовых территорий (в части работ по ямочному ремонту асфальтного покрытия дворовых территорий, в том числе пешеходных дорожек, тротуаров, парковок, проездов, в т.ч. </a:t>
                      </a:r>
                      <a:r>
                        <a:rPr lang="ru-RU" sz="1300" b="0" baseline="0" dirty="0" smtClean="0">
                          <a:latin typeface="Times New Roman"/>
                        </a:rPr>
                        <a:t>п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роездов на дворовые  территории, в том числе внутриквартальных проездов, нуждающихся в ямочном ремонте асфальтового покрытия дворовых территорий)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78708222"/>
                  </a:ext>
                </a:extLst>
              </a:tr>
              <a:tr h="436702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latin typeface="Times New Roman"/>
                        </a:rPr>
                        <a:t>ВСЕГО</a:t>
                      </a:r>
                      <a:r>
                        <a:rPr lang="ru" sz="1300" b="1" baseline="0" dirty="0" smtClean="0">
                          <a:latin typeface="Times New Roman"/>
                        </a:rPr>
                        <a:t> ДОРОЖНЫЙ ФОНД</a:t>
                      </a:r>
                      <a:endParaRPr lang="ru" sz="13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728 468,71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712 377,69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97,79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896805"/>
                  </a:ext>
                </a:extLst>
              </a:tr>
            </a:tbl>
          </a:graphicData>
        </a:graphic>
      </p:graphicFrame>
      <p:sp>
        <p:nvSpPr>
          <p:cNvPr id="4" name="AutoShape 2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169" y="1648496"/>
            <a:ext cx="3637179" cy="52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CCFF33"/>
            </a:gs>
            <a:gs pos="0">
              <a:srgbClr val="CCFF33"/>
            </a:gs>
            <a:gs pos="89000">
              <a:srgbClr val="CCF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001873" cy="6940296"/>
          </a:xfrm>
          <a:prstGeom prst="rect">
            <a:avLst/>
          </a:prstGeom>
          <a:gradFill flip="none" rotWithShape="1">
            <a:gsLst>
              <a:gs pos="99459">
                <a:schemeClr val="accent6">
                  <a:lumMod val="20000"/>
                  <a:lumOff val="80000"/>
                </a:schemeClr>
              </a:gs>
              <a:gs pos="92000">
                <a:schemeClr val="accent6">
                  <a:lumMod val="20000"/>
                  <a:lumOff val="80000"/>
                </a:schemeClr>
              </a:gs>
              <a:gs pos="81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  <a:gs pos="62000">
                <a:schemeClr val="bg1"/>
              </a:gs>
              <a:gs pos="68000">
                <a:srgbClr val="FDFFE7"/>
              </a:gs>
              <a:gs pos="64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141900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8.30-18.00, обед с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12.45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7" y="1386348"/>
            <a:ext cx="4485976" cy="5553947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7000">
              <a:srgbClr val="FDFFE7"/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9263"/>
            <a:ext cx="990600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ЦЕЛИ  БЮДЖЕТНОЙ  </a:t>
            </a:r>
            <a:r>
              <a:rPr lang="ru-RU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ПОЛИТИКИ</a:t>
            </a:r>
            <a:endParaRPr lang="ru-RU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214722" y="2034540"/>
            <a:ext cx="2914022" cy="2944368"/>
          </a:xfrm>
          <a:prstGeom prst="plaque">
            <a:avLst/>
          </a:prstGeom>
          <a:gradFill>
            <a:gsLst>
              <a:gs pos="53000">
                <a:srgbClr val="FFFCB9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 БЮДЖЕТА</a:t>
            </a:r>
            <a:endParaRPr lang="ru-RU" sz="17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 flipH="1">
            <a:off x="3459674" y="2007108"/>
            <a:ext cx="2890207" cy="2971800"/>
          </a:xfrm>
          <a:prstGeom prst="plaque">
            <a:avLst/>
          </a:prstGeom>
          <a:gradFill>
            <a:gsLst>
              <a:gs pos="35000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6680811" y="2007108"/>
            <a:ext cx="3033096" cy="2971800"/>
          </a:xfrm>
          <a:prstGeom prst="plaque">
            <a:avLst/>
          </a:prstGeom>
          <a:gradFill>
            <a:gsLst>
              <a:gs pos="42658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</a:t>
            </a:r>
            <a:endParaRPr lang="ru-RU" sz="1700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5130716"/>
            <a:ext cx="9906000" cy="1775614"/>
          </a:xfrm>
          <a:prstGeom prst="rect">
            <a:avLst/>
          </a:prstGeom>
          <a:gradFill>
            <a:gsLst>
              <a:gs pos="0">
                <a:srgbClr val="FDFFE7"/>
              </a:gs>
              <a:gs pos="85000">
                <a:schemeClr val="accent6">
                  <a:lumMod val="20000"/>
                  <a:lumOff val="80000"/>
                </a:schemeClr>
              </a:gs>
              <a:gs pos="3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самоуправления</a:t>
            </a:r>
            <a:endParaRPr lang="ru-RU" sz="24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429417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948411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096392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414">
              <a:schemeClr val="accent6">
                <a:lumMod val="20000"/>
                <a:lumOff val="80000"/>
              </a:schemeClr>
            </a:gs>
            <a:gs pos="61762">
              <a:schemeClr val="accent6">
                <a:lumMod val="20000"/>
                <a:lumOff val="80000"/>
              </a:schemeClr>
            </a:gs>
            <a:gs pos="16940">
              <a:srgbClr val="FDFFE7"/>
            </a:gs>
            <a:gs pos="79000">
              <a:schemeClr val="accent1">
                <a:lumMod val="20000"/>
                <a:lumOff val="80000"/>
              </a:schemeClr>
            </a:gs>
            <a:gs pos="45000">
              <a:srgbClr val="FDFFE7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97962" y="6567949"/>
            <a:ext cx="334296" cy="20647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-5" y="-19236"/>
            <a:ext cx="9906004" cy="1015663"/>
          </a:xfrm>
          <a:prstGeom prst="rect">
            <a:avLst/>
          </a:prstGeom>
          <a:gradFill>
            <a:gsLst>
              <a:gs pos="74000">
                <a:srgbClr val="FDFFE7"/>
              </a:gs>
              <a:gs pos="16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ПРИОРИТЕТЫ БЮДЖЕТНОЙ ПОЛИТИКИ </a:t>
            </a:r>
          </a:p>
          <a:p>
            <a:pPr algn="ctr"/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82883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1514" y="4278663"/>
            <a:ext cx="2109020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задания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5178719" y="4253372"/>
            <a:ext cx="2212257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сферы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742" y="1381124"/>
            <a:ext cx="2797474" cy="2189900"/>
          </a:xfrm>
          <a:prstGeom prst="rect">
            <a:avLst/>
          </a:prstGeom>
          <a:gradFill>
            <a:gsLst>
              <a:gs pos="77050">
                <a:srgbClr val="E0F4F0"/>
              </a:gs>
              <a:gs pos="60113">
                <a:srgbClr val="F2F9E5"/>
              </a:gs>
              <a:gs pos="48072">
                <a:srgbClr val="FFFDDD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742" y="4278663"/>
            <a:ext cx="2537558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программного подхода в бюджетном процессе, внедрение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типового бюджета,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РЭБ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(Государственной информационной системе регионального электронного бюджета)</a:t>
            </a:r>
            <a:endParaRPr lang="ru-RU" sz="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31743" y="1381124"/>
            <a:ext cx="2900516" cy="2181226"/>
          </a:xfrm>
          <a:prstGeom prst="rect">
            <a:avLst/>
          </a:prstGeom>
          <a:gradFill>
            <a:gsLst>
              <a:gs pos="70000">
                <a:srgbClr val="E9F8EF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48076" y="1381124"/>
            <a:ext cx="2614120" cy="2200275"/>
          </a:xfrm>
          <a:prstGeom prst="rect">
            <a:avLst/>
          </a:prstGeom>
          <a:gradFill>
            <a:gsLst>
              <a:gs pos="30000">
                <a:srgbClr val="FFFDDD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доходов бюджета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614740" y="4253372"/>
            <a:ext cx="2217518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124712" y="996696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60976" y="1002792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223504" y="999744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1045464" y="3834384"/>
            <a:ext cx="6004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627120" y="3837432"/>
            <a:ext cx="56997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6025896" y="3849624"/>
            <a:ext cx="576072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8452104" y="3816096"/>
            <a:ext cx="618744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chemeClr val="accent6">
                <a:lumMod val="20000"/>
                <a:lumOff val="80000"/>
              </a:schemeClr>
            </a:gs>
            <a:gs pos="7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43068" cy="1160206"/>
          </a:xfrm>
          <a:gradFill>
            <a:gsLst>
              <a:gs pos="91000">
                <a:srgbClr val="FDFFE7"/>
              </a:gs>
              <a:gs pos="7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Талдомского городского округа</a:t>
            </a:r>
            <a:endParaRPr lang="ru-RU" sz="22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52385" y="6253313"/>
            <a:ext cx="993059" cy="34412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3196204"/>
            <a:ext cx="5915638" cy="3144382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62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Москва-Дубна.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Талдомском городском округе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оставляет 841,6 км.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и отправки грузов и пассажиров - железнодорожная станция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883742"/>
            <a:ext cx="7472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0" y="5992719"/>
            <a:ext cx="5898410" cy="830997"/>
          </a:xfrm>
          <a:prstGeom prst="rect">
            <a:avLst/>
          </a:prstGeom>
          <a:gradFill>
            <a:gsLst>
              <a:gs pos="51092">
                <a:schemeClr val="accent1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71000">
                <a:schemeClr val="accent1">
                  <a:lumMod val="20000"/>
                  <a:lumOff val="80000"/>
                </a:schemeClr>
              </a:gs>
              <a:gs pos="43000">
                <a:schemeClr val="accent6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северу от Москвы. Площадь района составляет 1427 км².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городскими округами  Московской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области.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80103"/>
            <a:ext cx="9906000" cy="2616100"/>
          </a:xfrm>
          <a:prstGeom prst="rect">
            <a:avLst/>
          </a:prstGeom>
          <a:gradFill>
            <a:gsLst>
              <a:gs pos="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FDFFE7"/>
              </a:gs>
              <a:gs pos="71000">
                <a:schemeClr val="accent1">
                  <a:lumMod val="20000"/>
                  <a:lumOff val="80000"/>
                </a:schemeClr>
              </a:gs>
              <a:gs pos="20430">
                <a:srgbClr val="EBF9EE"/>
              </a:gs>
              <a:gs pos="4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ПРЕОБРАЗОВАНИЕ РАЙОНА В ГОРОДСКОЙ ОКРУГ    </a:t>
            </a:r>
            <a:endParaRPr lang="ru-RU" sz="16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Граница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поселения Запрудня Талдомского муниципального района,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сёл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деревень).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Административный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– город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со дня со дня образования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16" y="2762864"/>
            <a:ext cx="3971544" cy="3994551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4" y="2744575"/>
            <a:ext cx="3898922" cy="4079142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8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82296"/>
            <a:ext cx="10158984" cy="6952664"/>
          </a:xfrm>
          <a:prstGeom prst="rect">
            <a:avLst/>
          </a:prstGeom>
          <a:gradFill>
            <a:gsLst>
              <a:gs pos="19000">
                <a:schemeClr val="accent6">
                  <a:lumMod val="20000"/>
                  <a:lumOff val="80000"/>
                </a:schemeClr>
              </a:gs>
              <a:gs pos="16940">
                <a:srgbClr val="FDFFE7"/>
              </a:gs>
              <a:gs pos="79000">
                <a:schemeClr val="accent1">
                  <a:lumMod val="20000"/>
                  <a:lumOff val="80000"/>
                </a:schemeClr>
              </a:gs>
              <a:gs pos="45000">
                <a:srgbClr val="FDFFE7"/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39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10003536" cy="1431161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 БЮДЖЕТНЫХ  ДАННЫХ</a:t>
            </a: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ТАЛДОМСКОГО  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 МОСКОВСКОЙ ОБЛАСТИ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0744"/>
            <a:ext cx="9985248" cy="5477256"/>
          </a:xfrm>
          <a:prstGeom prst="rect">
            <a:avLst/>
          </a:prstGeom>
          <a:gradFill>
            <a:gsLst>
              <a:gs pos="58000">
                <a:schemeClr val="accent6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2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Бюджет Талдомского городского округа и отчет об исполнении бюджета публикуется в средствах массовой информации, размещается на официальном сайте Администрации  Талдомского городского округа выносится на публичные слушания в сроки, определенные бюджетным законодательством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реализации системы мер по повышению бюджетной грамотности и т.д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Такая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размещения информации о бюджете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Официальный сайт Администрации Талдомского городского округа Московской области: 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taldom-okrug.ru</a:t>
            </a:r>
            <a:endParaRPr lang="ru-RU" sz="1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Официальное печатное издание: газета «Заря»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6144">
              <a:srgbClr val="FDFFE7"/>
            </a:gs>
            <a:gs pos="100000">
              <a:srgbClr val="FFFFCC"/>
            </a:gs>
            <a:gs pos="68000">
              <a:schemeClr val="accent1">
                <a:lumMod val="45000"/>
                <a:lumOff val="5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-82296"/>
            <a:ext cx="9905999" cy="923330"/>
          </a:xfrm>
          <a:prstGeom prst="rect">
            <a:avLst/>
          </a:prstGeom>
          <a:gradFill flip="none" rotWithShape="1">
            <a:gsLst>
              <a:gs pos="50000">
                <a:srgbClr val="FDFFE7"/>
              </a:gs>
              <a:gs pos="8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ОТКРЫТОСТИ  БЮДЖЕТНЫХ  ДАННЫХ                                          ТАЛДОМСКОГО  ГОРОДСКОГО  ОКРУГА  МОСКОВСКОЙ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38291"/>
              </p:ext>
            </p:extLst>
          </p:nvPr>
        </p:nvGraphicFramePr>
        <p:xfrm>
          <a:off x="1" y="832104"/>
          <a:ext cx="9906000" cy="6283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5584">
                  <a:extLst>
                    <a:ext uri="{9D8B030D-6E8A-4147-A177-3AD203B41FA5}">
                      <a16:colId xmlns="" xmlns:a16="http://schemas.microsoft.com/office/drawing/2014/main" val="1577062898"/>
                    </a:ext>
                  </a:extLst>
                </a:gridCol>
                <a:gridCol w="1240255">
                  <a:extLst>
                    <a:ext uri="{9D8B030D-6E8A-4147-A177-3AD203B41FA5}">
                      <a16:colId xmlns="" xmlns:a16="http://schemas.microsoft.com/office/drawing/2014/main" val="2452928510"/>
                    </a:ext>
                  </a:extLst>
                </a:gridCol>
                <a:gridCol w="1432708">
                  <a:extLst>
                    <a:ext uri="{9D8B030D-6E8A-4147-A177-3AD203B41FA5}">
                      <a16:colId xmlns="" xmlns:a16="http://schemas.microsoft.com/office/drawing/2014/main" val="3155623702"/>
                    </a:ext>
                  </a:extLst>
                </a:gridCol>
                <a:gridCol w="1389940">
                  <a:extLst>
                    <a:ext uri="{9D8B030D-6E8A-4147-A177-3AD203B41FA5}">
                      <a16:colId xmlns="" xmlns:a16="http://schemas.microsoft.com/office/drawing/2014/main" val="2516122161"/>
                    </a:ext>
                  </a:extLst>
                </a:gridCol>
                <a:gridCol w="1501067">
                  <a:extLst>
                    <a:ext uri="{9D8B030D-6E8A-4147-A177-3AD203B41FA5}">
                      <a16:colId xmlns="" xmlns:a16="http://schemas.microsoft.com/office/drawing/2014/main" val="3796627788"/>
                    </a:ext>
                  </a:extLst>
                </a:gridCol>
                <a:gridCol w="1189712">
                  <a:extLst>
                    <a:ext uri="{9D8B030D-6E8A-4147-A177-3AD203B41FA5}">
                      <a16:colId xmlns="" xmlns:a16="http://schemas.microsoft.com/office/drawing/2014/main" val="2753268227"/>
                    </a:ext>
                  </a:extLst>
                </a:gridCol>
                <a:gridCol w="1726734">
                  <a:extLst>
                    <a:ext uri="{9D8B030D-6E8A-4147-A177-3AD203B41FA5}">
                      <a16:colId xmlns="" xmlns:a16="http://schemas.microsoft.com/office/drawing/2014/main" val="407731157"/>
                    </a:ext>
                  </a:extLst>
                </a:gridCol>
              </a:tblGrid>
              <a:tr h="223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 утвержденного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об исполнении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муниципального образования Московской области и финансовый контроль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начала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субъекту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60 муниципальных образований)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1548732"/>
                  </a:ext>
                </a:extLst>
              </a:tr>
              <a:tr h="9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6939274"/>
                  </a:ext>
                </a:extLst>
              </a:tr>
              <a:tr h="12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4000">
                          <a:srgbClr val="FDFFE7"/>
                        </a:gs>
                        <a:gs pos="8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58458">
                          <a:srgbClr val="E2F6EE"/>
                        </a:gs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4797118"/>
                  </a:ext>
                </a:extLst>
              </a:tr>
              <a:tr h="185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 по Талдомскому городскому округу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4000">
                          <a:srgbClr val="FDFFE7"/>
                        </a:gs>
                        <a:gs pos="77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598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2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960"/>
            <a:ext cx="9906000" cy="7694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Талдомского городского округа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707639"/>
              </p:ext>
            </p:extLst>
          </p:nvPr>
        </p:nvGraphicFramePr>
        <p:xfrm>
          <a:off x="9832" y="687145"/>
          <a:ext cx="9896168" cy="617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8517">
                  <a:extLst>
                    <a:ext uri="{9D8B030D-6E8A-4147-A177-3AD203B41FA5}">
                      <a16:colId xmlns="" xmlns:a16="http://schemas.microsoft.com/office/drawing/2014/main" val="4071498075"/>
                    </a:ext>
                  </a:extLst>
                </a:gridCol>
                <a:gridCol w="977029">
                  <a:extLst>
                    <a:ext uri="{9D8B030D-6E8A-4147-A177-3AD203B41FA5}">
                      <a16:colId xmlns="" xmlns:a16="http://schemas.microsoft.com/office/drawing/2014/main" val="1090338617"/>
                    </a:ext>
                  </a:extLst>
                </a:gridCol>
                <a:gridCol w="1083438">
                  <a:extLst>
                    <a:ext uri="{9D8B030D-6E8A-4147-A177-3AD203B41FA5}">
                      <a16:colId xmlns="" xmlns:a16="http://schemas.microsoft.com/office/drawing/2014/main" val="1691277606"/>
                    </a:ext>
                  </a:extLst>
                </a:gridCol>
                <a:gridCol w="1122133">
                  <a:extLst>
                    <a:ext uri="{9D8B030D-6E8A-4147-A177-3AD203B41FA5}">
                      <a16:colId xmlns="" xmlns:a16="http://schemas.microsoft.com/office/drawing/2014/main" val="3427126317"/>
                    </a:ext>
                  </a:extLst>
                </a:gridCol>
                <a:gridCol w="954458">
                  <a:extLst>
                    <a:ext uri="{9D8B030D-6E8A-4147-A177-3AD203B41FA5}">
                      <a16:colId xmlns="" xmlns:a16="http://schemas.microsoft.com/office/drawing/2014/main" val="4137910692"/>
                    </a:ext>
                  </a:extLst>
                </a:gridCol>
                <a:gridCol w="1135030">
                  <a:extLst>
                    <a:ext uri="{9D8B030D-6E8A-4147-A177-3AD203B41FA5}">
                      <a16:colId xmlns="" xmlns:a16="http://schemas.microsoft.com/office/drawing/2014/main" val="4190329693"/>
                    </a:ext>
                  </a:extLst>
                </a:gridCol>
                <a:gridCol w="1060006">
                  <a:extLst>
                    <a:ext uri="{9D8B030D-6E8A-4147-A177-3AD203B41FA5}">
                      <a16:colId xmlns="" xmlns:a16="http://schemas.microsoft.com/office/drawing/2014/main" val="439627962"/>
                    </a:ext>
                  </a:extLst>
                </a:gridCol>
                <a:gridCol w="1055557">
                  <a:extLst>
                    <a:ext uri="{9D8B030D-6E8A-4147-A177-3AD203B41FA5}">
                      <a16:colId xmlns="" xmlns:a16="http://schemas.microsoft.com/office/drawing/2014/main" val="3281792967"/>
                    </a:ext>
                  </a:extLst>
                </a:gridCol>
              </a:tblGrid>
              <a:tr h="5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76125030"/>
                  </a:ext>
                </a:extLst>
              </a:tr>
              <a:tr h="395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6701942"/>
                  </a:ext>
                </a:extLst>
              </a:tr>
              <a:tr h="619415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1.Численность населения                 на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64 243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2618170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Естественный прирост населения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52557345"/>
                  </a:ext>
                </a:extLst>
              </a:tr>
              <a:tr h="478082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Миграционный прирост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79680415"/>
                  </a:ext>
                </a:extLst>
              </a:tr>
              <a:tr h="1136642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6 453,8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5660008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Инвестиции в основной капитал по предприятиям и организациям округа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1 584,0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3137498"/>
                  </a:ext>
                </a:extLst>
              </a:tr>
              <a:tr h="48362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Ввод в эксплуатацию жилых домов за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 smtClean="0">
                          <a:latin typeface="Times New Roman"/>
                        </a:rPr>
                        <a:t>2</a:t>
                      </a:r>
                    </a:p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44332756"/>
                  </a:ext>
                </a:extLst>
              </a:tr>
              <a:tr h="760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400" b="0" dirty="0" smtClean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24,61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43423468"/>
                  </a:ext>
                </a:extLst>
              </a:tr>
              <a:tr h="597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  8. Оборот розничной торговли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в ценах соответствующих лет</a:t>
                      </a:r>
                    </a:p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614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100000">
              <a:schemeClr val="accent1">
                <a:lumMod val="45000"/>
                <a:lumOff val="55000"/>
              </a:schemeClr>
            </a:gs>
            <a:gs pos="50000">
              <a:schemeClr val="bg1"/>
            </a:gs>
            <a:gs pos="3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8872"/>
            <a:ext cx="9906000" cy="707886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40000"/>
                  <a:lumOff val="60000"/>
                </a:schemeClr>
              </a:gs>
              <a:gs pos="85000">
                <a:srgbClr val="FDFFE7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Талдомского городского округа за 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992346"/>
              </p:ext>
            </p:extLst>
          </p:nvPr>
        </p:nvGraphicFramePr>
        <p:xfrm>
          <a:off x="0" y="594360"/>
          <a:ext cx="9905999" cy="6304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2626">
                  <a:extLst>
                    <a:ext uri="{9D8B030D-6E8A-4147-A177-3AD203B41FA5}">
                      <a16:colId xmlns="" xmlns:a16="http://schemas.microsoft.com/office/drawing/2014/main" val="4071498075"/>
                    </a:ext>
                  </a:extLst>
                </a:gridCol>
                <a:gridCol w="974934">
                  <a:extLst>
                    <a:ext uri="{9D8B030D-6E8A-4147-A177-3AD203B41FA5}">
                      <a16:colId xmlns="" xmlns:a16="http://schemas.microsoft.com/office/drawing/2014/main" val="1090338617"/>
                    </a:ext>
                  </a:extLst>
                </a:gridCol>
                <a:gridCol w="936037">
                  <a:extLst>
                    <a:ext uri="{9D8B030D-6E8A-4147-A177-3AD203B41FA5}">
                      <a16:colId xmlns="" xmlns:a16="http://schemas.microsoft.com/office/drawing/2014/main" val="1691277606"/>
                    </a:ext>
                  </a:extLst>
                </a:gridCol>
                <a:gridCol w="993656">
                  <a:extLst>
                    <a:ext uri="{9D8B030D-6E8A-4147-A177-3AD203B41FA5}">
                      <a16:colId xmlns="" xmlns:a16="http://schemas.microsoft.com/office/drawing/2014/main" val="3427126317"/>
                    </a:ext>
                  </a:extLst>
                </a:gridCol>
                <a:gridCol w="928209">
                  <a:extLst>
                    <a:ext uri="{9D8B030D-6E8A-4147-A177-3AD203B41FA5}">
                      <a16:colId xmlns="" xmlns:a16="http://schemas.microsoft.com/office/drawing/2014/main" val="4137910692"/>
                    </a:ext>
                  </a:extLst>
                </a:gridCol>
                <a:gridCol w="1005403">
                  <a:extLst>
                    <a:ext uri="{9D8B030D-6E8A-4147-A177-3AD203B41FA5}">
                      <a16:colId xmlns="" xmlns:a16="http://schemas.microsoft.com/office/drawing/2014/main" val="4190329693"/>
                    </a:ext>
                  </a:extLst>
                </a:gridCol>
                <a:gridCol w="1045906">
                  <a:extLst>
                    <a:ext uri="{9D8B030D-6E8A-4147-A177-3AD203B41FA5}">
                      <a16:colId xmlns="" xmlns:a16="http://schemas.microsoft.com/office/drawing/2014/main" val="439627962"/>
                    </a:ext>
                  </a:extLst>
                </a:gridCol>
                <a:gridCol w="1049228">
                  <a:extLst>
                    <a:ext uri="{9D8B030D-6E8A-4147-A177-3AD203B41FA5}">
                      <a16:colId xmlns="" xmlns:a16="http://schemas.microsoft.com/office/drawing/2014/main" val="3281792967"/>
                    </a:ext>
                  </a:extLst>
                </a:gridCol>
              </a:tblGrid>
              <a:tr h="7751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76125030"/>
                  </a:ext>
                </a:extLst>
              </a:tr>
              <a:tr h="203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6701942"/>
                  </a:ext>
                </a:extLst>
              </a:tr>
              <a:tr h="58166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2618170"/>
                  </a:ext>
                </a:extLst>
              </a:tr>
              <a:tr h="53938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52557345"/>
                  </a:ext>
                </a:extLst>
              </a:tr>
              <a:tr h="74710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70 923,76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79680415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63 739,29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5660008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72 454,6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74 460,16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3137498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65 456,24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44332756"/>
                  </a:ext>
                </a:extLst>
              </a:tr>
              <a:tr h="2590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Индекс потребительских цен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100 %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43423468"/>
                  </a:ext>
                </a:extLst>
              </a:tr>
              <a:tr h="25086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 Уровень безработицы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69,23 %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6146449"/>
                  </a:ext>
                </a:extLst>
              </a:tr>
              <a:tr h="43067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17. Прожиточный минимум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руб./на душу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16 223,0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100 %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715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59138"/>
              </p:ext>
            </p:extLst>
          </p:nvPr>
        </p:nvGraphicFramePr>
        <p:xfrm>
          <a:off x="0" y="4292764"/>
          <a:ext cx="9906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608">
                  <a:extLst>
                    <a:ext uri="{9D8B030D-6E8A-4147-A177-3AD203B41FA5}">
                      <a16:colId xmlns="" xmlns:a16="http://schemas.microsoft.com/office/drawing/2014/main" val="2790254041"/>
                    </a:ext>
                  </a:extLst>
                </a:gridCol>
                <a:gridCol w="3164946">
                  <a:extLst>
                    <a:ext uri="{9D8B030D-6E8A-4147-A177-3AD203B41FA5}">
                      <a16:colId xmlns="" xmlns:a16="http://schemas.microsoft.com/office/drawing/2014/main" val="1085350515"/>
                    </a:ext>
                  </a:extLst>
                </a:gridCol>
                <a:gridCol w="1905039">
                  <a:extLst>
                    <a:ext uri="{9D8B030D-6E8A-4147-A177-3AD203B41FA5}">
                      <a16:colId xmlns="" xmlns:a16="http://schemas.microsoft.com/office/drawing/2014/main" val="2187949970"/>
                    </a:ext>
                  </a:extLst>
                </a:gridCol>
                <a:gridCol w="1905039">
                  <a:extLst>
                    <a:ext uri="{9D8B030D-6E8A-4147-A177-3AD203B41FA5}">
                      <a16:colId xmlns="" xmlns:a16="http://schemas.microsoft.com/office/drawing/2014/main" val="429473592"/>
                    </a:ext>
                  </a:extLst>
                </a:gridCol>
                <a:gridCol w="2312369">
                  <a:extLst>
                    <a:ext uri="{9D8B030D-6E8A-4147-A177-3AD203B41FA5}">
                      <a16:colId xmlns="" xmlns:a16="http://schemas.microsoft.com/office/drawing/2014/main" val="665281835"/>
                    </a:ext>
                  </a:extLst>
                </a:gridCol>
              </a:tblGrid>
              <a:tr h="435091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выполнения плана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7716208"/>
                  </a:ext>
                </a:extLst>
              </a:tr>
              <a:tr h="2585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393 371,53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536825"/>
                  </a:ext>
                </a:extLst>
              </a:tr>
              <a:tr h="2753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29690021"/>
                  </a:ext>
                </a:extLst>
              </a:tr>
              <a:tr h="4528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608 629,06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442 752,90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30113562"/>
                  </a:ext>
                </a:extLst>
              </a:tr>
              <a:tr h="26627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06587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  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-222 336,20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48060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05290896"/>
              </p:ext>
            </p:extLst>
          </p:nvPr>
        </p:nvGraphicFramePr>
        <p:xfrm>
          <a:off x="-9144" y="231886"/>
          <a:ext cx="9915144" cy="40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4504"/>
            <a:ext cx="9906000" cy="1200329"/>
          </a:xfrm>
          <a:prstGeom prst="rect">
            <a:avLst/>
          </a:prstGeom>
          <a:gradFill>
            <a:gsLst>
              <a:gs pos="11000">
                <a:srgbClr val="FDFFE7"/>
              </a:gs>
              <a:gs pos="95000">
                <a:srgbClr val="FDFFE7"/>
              </a:gs>
              <a:gs pos="29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бюджета в сравнении </a:t>
            </a:r>
          </a:p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плановыми назначениями  Талдомского городского округа за 2023 год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1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8000">
              <a:schemeClr val="accent1">
                <a:lumMod val="20000"/>
                <a:lumOff val="80000"/>
              </a:schemeClr>
            </a:gs>
            <a:gs pos="8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71678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01167"/>
            <a:ext cx="9906000" cy="3016210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endParaRPr lang="ru" sz="3200" b="1" i="1" dirty="0" smtClean="0">
              <a:solidFill>
                <a:srgbClr val="0070C0"/>
              </a:solidFill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3200" b="1" i="1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ru" sz="54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  ДЛЯ  </a:t>
            </a:r>
            <a:r>
              <a:rPr lang="ru" sz="5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ГРАЖДАН  </a:t>
            </a:r>
          </a:p>
          <a:p>
            <a:pPr indent="0" algn="ctr">
              <a:lnSpc>
                <a:spcPts val="3840"/>
              </a:lnSpc>
            </a:pP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РАЗРАБОТАН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ФИНАНСОВЫМ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УПРАВЛЕНИЕМ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АДМИНИСТРАЦИИ  ТАЛДОМСКОГО  ГОРОДСКОГО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                                              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НА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ОСНОВЕ   ПРОЕКТА   РЕШЕНИЯ СОВЕТА ДЕПУТАТОВ ТАЛДОМСКОГО ГОРОДСКОГО ГОРОДСКОГО ОКРУГА                                                                             </a:t>
            </a:r>
            <a:r>
              <a:rPr lang="ru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ИСПОЛНЕНИИ  БЮДЖЕТА  ТАЛДОМСКОГО  ГОРОДСКОГО  ОКРУГА  ЗА  2023  ГОД»</a:t>
            </a:r>
            <a:endParaRPr lang="ru" sz="12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DFF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459" y="656397"/>
            <a:ext cx="597408" cy="4044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800" u="sng" dirty="0" smtClean="0">
                <a:latin typeface="Times New Roman"/>
              </a:rPr>
              <a:t>(тыс. руб.)</a:t>
            </a:r>
            <a:endParaRPr lang="ru" sz="800" u="sng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00173"/>
              </p:ext>
            </p:extLst>
          </p:nvPr>
        </p:nvGraphicFramePr>
        <p:xfrm>
          <a:off x="0" y="815180"/>
          <a:ext cx="9901084" cy="603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1379">
                  <a:extLst>
                    <a:ext uri="{9D8B030D-6E8A-4147-A177-3AD203B41FA5}">
                      <a16:colId xmlns="" xmlns:a16="http://schemas.microsoft.com/office/drawing/2014/main" val="1851960878"/>
                    </a:ext>
                  </a:extLst>
                </a:gridCol>
                <a:gridCol w="1371653">
                  <a:extLst>
                    <a:ext uri="{9D8B030D-6E8A-4147-A177-3AD203B41FA5}">
                      <a16:colId xmlns="" xmlns:a16="http://schemas.microsoft.com/office/drawing/2014/main" val="2937631847"/>
                    </a:ext>
                  </a:extLst>
                </a:gridCol>
                <a:gridCol w="864853">
                  <a:extLst>
                    <a:ext uri="{9D8B030D-6E8A-4147-A177-3AD203B41FA5}">
                      <a16:colId xmlns="" xmlns:a16="http://schemas.microsoft.com/office/drawing/2014/main" val="4141405040"/>
                    </a:ext>
                  </a:extLst>
                </a:gridCol>
                <a:gridCol w="1143199">
                  <a:extLst>
                    <a:ext uri="{9D8B030D-6E8A-4147-A177-3AD203B41FA5}">
                      <a16:colId xmlns="" xmlns:a16="http://schemas.microsoft.com/office/drawing/2014/main" val="398914457"/>
                    </a:ext>
                  </a:extLst>
                </a:gridCol>
              </a:tblGrid>
              <a:tr h="501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bg1"/>
                        </a:gs>
                        <a:gs pos="19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решению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уточнённого</a:t>
                      </a: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3831981"/>
                  </a:ext>
                </a:extLst>
              </a:tr>
              <a:tr h="12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084438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6658454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1 412 435,00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1 651 702,77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1703868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3559863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834158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482723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887149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1241866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7365903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07338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Единый сельскохозяйственный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6587888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2824,04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7477495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«Автоматизированная упрощенная система налогообложения»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0182582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65226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6131702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7497688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69382136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ПЕРЕРАСЧЕТЫ ПО ОТМЕНЕННЫМ НАЛОГАМ,СБОРАМ И ИНЫМ ОБЯЗАТЕЛЬНЫМ ПЛАТЕЖАМ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6553747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82 535,00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298 915,86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362,17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9045996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561204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ПОЛЬЗОВАНИИ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ПРИРОДНЫМИ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2571402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ОКАЗАНИЯ ПЛАТНЫХ УСЛУГ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570406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1623160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5332803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822131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970661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8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ДРУГИХ БЮДЖЕТОВ БЮДЖЕТНОЙ СИСТЕМЫ РОССИЙСКОЙ ФЕДЕРАЦИИ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2 558 628,90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41405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2466048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 (межбюджетные субсидии)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68355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078230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28186121"/>
                  </a:ext>
                </a:extLst>
              </a:tr>
              <a:tr h="3132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2114,75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3092561"/>
                  </a:ext>
                </a:extLst>
              </a:tr>
              <a:tr h="1632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</a:t>
                      </a:r>
                      <a:r>
                        <a:rPr lang="ru-RU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 ЦЕЛЕВОЕ НАЗНАЧЕНИЕ, ПРОШЛЫХ ЛЕТ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1583915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03121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0815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1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 межбюджетных трансфертах, поступивших в бюджет</a:t>
            </a:r>
          </a:p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за 2023 год  в сравнении с плановыми назначениями     </a:t>
            </a:r>
            <a:r>
              <a:rPr lang="ru-RU" sz="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 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292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314991"/>
              </p:ext>
            </p:extLst>
          </p:nvPr>
        </p:nvGraphicFramePr>
        <p:xfrm>
          <a:off x="1" y="786385"/>
          <a:ext cx="9976103" cy="6093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713">
                  <a:extLst>
                    <a:ext uri="{9D8B030D-6E8A-4147-A177-3AD203B41FA5}">
                      <a16:colId xmlns="" xmlns:a16="http://schemas.microsoft.com/office/drawing/2014/main" val="2862088066"/>
                    </a:ext>
                  </a:extLst>
                </a:gridCol>
                <a:gridCol w="3317758">
                  <a:extLst>
                    <a:ext uri="{9D8B030D-6E8A-4147-A177-3AD203B41FA5}">
                      <a16:colId xmlns="" xmlns:a16="http://schemas.microsoft.com/office/drawing/2014/main" val="268677895"/>
                    </a:ext>
                  </a:extLst>
                </a:gridCol>
                <a:gridCol w="1331147">
                  <a:extLst>
                    <a:ext uri="{9D8B030D-6E8A-4147-A177-3AD203B41FA5}">
                      <a16:colId xmlns="" xmlns:a16="http://schemas.microsoft.com/office/drawing/2014/main" val="1848407461"/>
                    </a:ext>
                  </a:extLst>
                </a:gridCol>
                <a:gridCol w="1799304">
                  <a:extLst>
                    <a:ext uri="{9D8B030D-6E8A-4147-A177-3AD203B41FA5}">
                      <a16:colId xmlns="" xmlns:a16="http://schemas.microsoft.com/office/drawing/2014/main" val="1007336892"/>
                    </a:ext>
                  </a:extLst>
                </a:gridCol>
                <a:gridCol w="1648181">
                  <a:extLst>
                    <a:ext uri="{9D8B030D-6E8A-4147-A177-3AD203B41FA5}">
                      <a16:colId xmlns="" xmlns:a16="http://schemas.microsoft.com/office/drawing/2014/main" val="2431993304"/>
                    </a:ext>
                  </a:extLst>
                </a:gridCol>
              </a:tblGrid>
              <a:tr h="388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6006138"/>
                  </a:ext>
                </a:extLst>
              </a:tr>
              <a:tr h="176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25665897"/>
                  </a:ext>
                </a:extLst>
              </a:tr>
              <a:tr h="361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494 970, 00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950 618, 63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3007329446"/>
                  </a:ext>
                </a:extLst>
              </a:tr>
              <a:tr h="305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121433173"/>
                  </a:ext>
                </a:extLst>
              </a:tr>
              <a:tr h="426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840970852"/>
                  </a:ext>
                </a:extLst>
              </a:tr>
              <a:tr h="1056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532, 18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72332709"/>
                  </a:ext>
                </a:extLst>
              </a:tr>
              <a:tr h="1250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780541332"/>
                  </a:ext>
                </a:extLst>
              </a:tr>
              <a:tr h="116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09314845"/>
                  </a:ext>
                </a:extLst>
              </a:tr>
              <a:tr h="939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272869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" y="-128016"/>
            <a:ext cx="9982200" cy="923330"/>
          </a:xfrm>
          <a:prstGeom prst="rect">
            <a:avLst/>
          </a:prstGeom>
          <a:gradFill flip="none" rotWithShape="1">
            <a:gsLst>
              <a:gs pos="28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83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15578"/>
              </p:ext>
            </p:extLst>
          </p:nvPr>
        </p:nvGraphicFramePr>
        <p:xfrm>
          <a:off x="-1" y="1495362"/>
          <a:ext cx="9989575" cy="5633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432">
                  <a:extLst>
                    <a:ext uri="{9D8B030D-6E8A-4147-A177-3AD203B41FA5}">
                      <a16:colId xmlns="" xmlns:a16="http://schemas.microsoft.com/office/drawing/2014/main" val="2296086697"/>
                    </a:ext>
                  </a:extLst>
                </a:gridCol>
                <a:gridCol w="3382521">
                  <a:extLst>
                    <a:ext uri="{9D8B030D-6E8A-4147-A177-3AD203B41FA5}">
                      <a16:colId xmlns="" xmlns:a16="http://schemas.microsoft.com/office/drawing/2014/main" val="909822834"/>
                    </a:ext>
                  </a:extLst>
                </a:gridCol>
                <a:gridCol w="1444948">
                  <a:extLst>
                    <a:ext uri="{9D8B030D-6E8A-4147-A177-3AD203B41FA5}">
                      <a16:colId xmlns="" xmlns:a16="http://schemas.microsoft.com/office/drawing/2014/main" val="1758857438"/>
                    </a:ext>
                  </a:extLst>
                </a:gridCol>
                <a:gridCol w="1475010">
                  <a:extLst>
                    <a:ext uri="{9D8B030D-6E8A-4147-A177-3AD203B41FA5}">
                      <a16:colId xmlns="" xmlns:a16="http://schemas.microsoft.com/office/drawing/2014/main" val="1413088736"/>
                    </a:ext>
                  </a:extLst>
                </a:gridCol>
                <a:gridCol w="1543664">
                  <a:extLst>
                    <a:ext uri="{9D8B030D-6E8A-4147-A177-3AD203B41FA5}">
                      <a16:colId xmlns="" xmlns:a16="http://schemas.microsoft.com/office/drawing/2014/main" val="724212547"/>
                    </a:ext>
                  </a:extLst>
                </a:gridCol>
              </a:tblGrid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2893895697"/>
                  </a:ext>
                </a:extLst>
              </a:tr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3773690870"/>
                  </a:ext>
                </a:extLst>
              </a:tr>
              <a:tr h="404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16 596,74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1608351363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650, 85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2315172791"/>
                  </a:ext>
                </a:extLst>
              </a:tr>
              <a:tr h="53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(пени по соответствующему платежу)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160, 09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1147398339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651804802"/>
                  </a:ext>
                </a:extLst>
              </a:tr>
              <a:tr h="807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53572,90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8486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8288"/>
            <a:ext cx="9989574" cy="923330"/>
          </a:xfrm>
          <a:prstGeom prst="rect">
            <a:avLst/>
          </a:prstGeom>
          <a:gradFill flip="none" rotWithShape="1">
            <a:gsLst>
              <a:gs pos="8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502040"/>
              </p:ext>
            </p:extLst>
          </p:nvPr>
        </p:nvGraphicFramePr>
        <p:xfrm>
          <a:off x="-4915" y="886968"/>
          <a:ext cx="10014154" cy="59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7032">
                  <a:extLst>
                    <a:ext uri="{9D8B030D-6E8A-4147-A177-3AD203B41FA5}">
                      <a16:colId xmlns="" xmlns:a16="http://schemas.microsoft.com/office/drawing/2014/main" val="3274310665"/>
                    </a:ext>
                  </a:extLst>
                </a:gridCol>
                <a:gridCol w="3405046">
                  <a:extLst>
                    <a:ext uri="{9D8B030D-6E8A-4147-A177-3AD203B41FA5}">
                      <a16:colId xmlns="" xmlns:a16="http://schemas.microsoft.com/office/drawing/2014/main" val="2823903968"/>
                    </a:ext>
                  </a:extLst>
                </a:gridCol>
                <a:gridCol w="1453491">
                  <a:extLst>
                    <a:ext uri="{9D8B030D-6E8A-4147-A177-3AD203B41FA5}">
                      <a16:colId xmlns="" xmlns:a16="http://schemas.microsoft.com/office/drawing/2014/main" val="2081941637"/>
                    </a:ext>
                  </a:extLst>
                </a:gridCol>
                <a:gridCol w="1474242">
                  <a:extLst>
                    <a:ext uri="{9D8B030D-6E8A-4147-A177-3AD203B41FA5}">
                      <a16:colId xmlns="" xmlns:a16="http://schemas.microsoft.com/office/drawing/2014/main" val="1830942630"/>
                    </a:ext>
                  </a:extLst>
                </a:gridCol>
                <a:gridCol w="1554343">
                  <a:extLst>
                    <a:ext uri="{9D8B030D-6E8A-4147-A177-3AD203B41FA5}">
                      <a16:colId xmlns="" xmlns:a16="http://schemas.microsoft.com/office/drawing/2014/main" val="2649131456"/>
                    </a:ext>
                  </a:extLst>
                </a:gridCol>
              </a:tblGrid>
              <a:tr h="393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0802416"/>
                  </a:ext>
                </a:extLst>
              </a:tr>
              <a:tr h="196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042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14011"/>
              </p:ext>
            </p:extLst>
          </p:nvPr>
        </p:nvGraphicFramePr>
        <p:xfrm>
          <a:off x="0" y="1410207"/>
          <a:ext cx="9994393" cy="319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="" xmlns:a16="http://schemas.microsoft.com/office/drawing/2014/main" val="1051749634"/>
                    </a:ext>
                  </a:extLst>
                </a:gridCol>
                <a:gridCol w="3806794">
                  <a:extLst>
                    <a:ext uri="{9D8B030D-6E8A-4147-A177-3AD203B41FA5}">
                      <a16:colId xmlns="" xmlns:a16="http://schemas.microsoft.com/office/drawing/2014/main" val="4104136998"/>
                    </a:ext>
                  </a:extLst>
                </a:gridCol>
                <a:gridCol w="1335477">
                  <a:extLst>
                    <a:ext uri="{9D8B030D-6E8A-4147-A177-3AD203B41FA5}">
                      <a16:colId xmlns="" xmlns:a16="http://schemas.microsoft.com/office/drawing/2014/main" val="2992789775"/>
                    </a:ext>
                  </a:extLst>
                </a:gridCol>
                <a:gridCol w="1601254">
                  <a:extLst>
                    <a:ext uri="{9D8B030D-6E8A-4147-A177-3AD203B41FA5}">
                      <a16:colId xmlns="" xmlns:a16="http://schemas.microsoft.com/office/drawing/2014/main" val="3129756647"/>
                    </a:ext>
                  </a:extLst>
                </a:gridCol>
                <a:gridCol w="1372907">
                  <a:extLst>
                    <a:ext uri="{9D8B030D-6E8A-4147-A177-3AD203B41FA5}">
                      <a16:colId xmlns="" xmlns:a16="http://schemas.microsoft.com/office/drawing/2014/main" val="3319017515"/>
                    </a:ext>
                  </a:extLst>
                </a:gridCol>
              </a:tblGrid>
              <a:tr h="954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53 572,90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637041831"/>
                  </a:ext>
                </a:extLst>
              </a:tr>
              <a:tr h="970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520908381"/>
                  </a:ext>
                </a:extLst>
              </a:tr>
              <a:tr h="1275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="" xmlns:a16="http://schemas.microsoft.com/office/drawing/2014/main" val="109225505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46304"/>
            <a:ext cx="9976104" cy="923330"/>
          </a:xfrm>
          <a:prstGeom prst="rect">
            <a:avLst/>
          </a:prstGeom>
          <a:gradFill flip="none" rotWithShape="1">
            <a:gsLst>
              <a:gs pos="12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69023"/>
              </p:ext>
            </p:extLst>
          </p:nvPr>
        </p:nvGraphicFramePr>
        <p:xfrm>
          <a:off x="0" y="768096"/>
          <a:ext cx="9985248" cy="63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="" xmlns:a16="http://schemas.microsoft.com/office/drawing/2014/main" val="1509668053"/>
                    </a:ext>
                  </a:extLst>
                </a:gridCol>
                <a:gridCol w="3814916">
                  <a:extLst>
                    <a:ext uri="{9D8B030D-6E8A-4147-A177-3AD203B41FA5}">
                      <a16:colId xmlns="" xmlns:a16="http://schemas.microsoft.com/office/drawing/2014/main" val="3268358705"/>
                    </a:ext>
                  </a:extLst>
                </a:gridCol>
                <a:gridCol w="1327355">
                  <a:extLst>
                    <a:ext uri="{9D8B030D-6E8A-4147-A177-3AD203B41FA5}">
                      <a16:colId xmlns="" xmlns:a16="http://schemas.microsoft.com/office/drawing/2014/main" val="899124758"/>
                    </a:ext>
                  </a:extLst>
                </a:gridCol>
                <a:gridCol w="1602658">
                  <a:extLst>
                    <a:ext uri="{9D8B030D-6E8A-4147-A177-3AD203B41FA5}">
                      <a16:colId xmlns="" xmlns:a16="http://schemas.microsoft.com/office/drawing/2014/main" val="47121432"/>
                    </a:ext>
                  </a:extLst>
                </a:gridCol>
                <a:gridCol w="1362358">
                  <a:extLst>
                    <a:ext uri="{9D8B030D-6E8A-4147-A177-3AD203B41FA5}">
                      <a16:colId xmlns="" xmlns:a16="http://schemas.microsoft.com/office/drawing/2014/main" val="2825278264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6323306"/>
                  </a:ext>
                </a:extLst>
              </a:tr>
              <a:tr h="172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793123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40756"/>
              </p:ext>
            </p:extLst>
          </p:nvPr>
        </p:nvGraphicFramePr>
        <p:xfrm>
          <a:off x="1" y="4542503"/>
          <a:ext cx="9976103" cy="2315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9040">
                  <a:extLst>
                    <a:ext uri="{9D8B030D-6E8A-4147-A177-3AD203B41FA5}">
                      <a16:colId xmlns="" xmlns:a16="http://schemas.microsoft.com/office/drawing/2014/main" val="1520538461"/>
                    </a:ext>
                  </a:extLst>
                </a:gridCol>
                <a:gridCol w="3814004">
                  <a:extLst>
                    <a:ext uri="{9D8B030D-6E8A-4147-A177-3AD203B41FA5}">
                      <a16:colId xmlns="" xmlns:a16="http://schemas.microsoft.com/office/drawing/2014/main" val="1136802034"/>
                    </a:ext>
                  </a:extLst>
                </a:gridCol>
                <a:gridCol w="1327355">
                  <a:extLst>
                    <a:ext uri="{9D8B030D-6E8A-4147-A177-3AD203B41FA5}">
                      <a16:colId xmlns="" xmlns:a16="http://schemas.microsoft.com/office/drawing/2014/main" val="869514601"/>
                    </a:ext>
                  </a:extLst>
                </a:gridCol>
                <a:gridCol w="1622323">
                  <a:extLst>
                    <a:ext uri="{9D8B030D-6E8A-4147-A177-3AD203B41FA5}">
                      <a16:colId xmlns="" xmlns:a16="http://schemas.microsoft.com/office/drawing/2014/main" val="3698764608"/>
                    </a:ext>
                  </a:extLst>
                </a:gridCol>
                <a:gridCol w="1343381">
                  <a:extLst>
                    <a:ext uri="{9D8B030D-6E8A-4147-A177-3AD203B41FA5}">
                      <a16:colId xmlns="" xmlns:a16="http://schemas.microsoft.com/office/drawing/2014/main" val="2776140756"/>
                    </a:ext>
                  </a:extLst>
                </a:gridCol>
              </a:tblGrid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027, 17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19262188"/>
                  </a:ext>
                </a:extLst>
              </a:tr>
              <a:tr h="581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59103138"/>
                  </a:ext>
                </a:extLst>
              </a:tr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90672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8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" y="0"/>
            <a:ext cx="9902952" cy="923330"/>
          </a:xfrm>
          <a:prstGeom prst="rect">
            <a:avLst/>
          </a:prstGeom>
          <a:gradFill flip="none" rotWithShape="1">
            <a:gsLst>
              <a:gs pos="13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09669"/>
              </p:ext>
            </p:extLst>
          </p:nvPr>
        </p:nvGraphicFramePr>
        <p:xfrm>
          <a:off x="-1" y="905256"/>
          <a:ext cx="9930385" cy="49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5">
                  <a:extLst>
                    <a:ext uri="{9D8B030D-6E8A-4147-A177-3AD203B41FA5}">
                      <a16:colId xmlns="" xmlns:a16="http://schemas.microsoft.com/office/drawing/2014/main" val="1350980346"/>
                    </a:ext>
                  </a:extLst>
                </a:gridCol>
                <a:gridCol w="4345858">
                  <a:extLst>
                    <a:ext uri="{9D8B030D-6E8A-4147-A177-3AD203B41FA5}">
                      <a16:colId xmlns="" xmlns:a16="http://schemas.microsoft.com/office/drawing/2014/main" val="2384711"/>
                    </a:ext>
                  </a:extLst>
                </a:gridCol>
                <a:gridCol w="1250966">
                  <a:extLst>
                    <a:ext uri="{9D8B030D-6E8A-4147-A177-3AD203B41FA5}">
                      <a16:colId xmlns="" xmlns:a16="http://schemas.microsoft.com/office/drawing/2014/main" val="2026074972"/>
                    </a:ext>
                  </a:extLst>
                </a:gridCol>
                <a:gridCol w="1688879">
                  <a:extLst>
                    <a:ext uri="{9D8B030D-6E8A-4147-A177-3AD203B41FA5}">
                      <a16:colId xmlns="" xmlns:a16="http://schemas.microsoft.com/office/drawing/2014/main" val="1143666763"/>
                    </a:ext>
                  </a:extLst>
                </a:gridCol>
                <a:gridCol w="1277997">
                  <a:extLst>
                    <a:ext uri="{9D8B030D-6E8A-4147-A177-3AD203B41FA5}">
                      <a16:colId xmlns="" xmlns:a16="http://schemas.microsoft.com/office/drawing/2014/main" val="2488816561"/>
                    </a:ext>
                  </a:extLst>
                </a:gridCol>
              </a:tblGrid>
              <a:tr h="291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5472107"/>
                  </a:ext>
                </a:extLst>
              </a:tr>
              <a:tr h="19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404491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75482"/>
              </p:ext>
            </p:extLst>
          </p:nvPr>
        </p:nvGraphicFramePr>
        <p:xfrm>
          <a:off x="0" y="1360298"/>
          <a:ext cx="9906000" cy="5570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518">
                  <a:extLst>
                    <a:ext uri="{9D8B030D-6E8A-4147-A177-3AD203B41FA5}">
                      <a16:colId xmlns="" xmlns:a16="http://schemas.microsoft.com/office/drawing/2014/main" val="2063442601"/>
                    </a:ext>
                  </a:extLst>
                </a:gridCol>
                <a:gridCol w="4331520">
                  <a:extLst>
                    <a:ext uri="{9D8B030D-6E8A-4147-A177-3AD203B41FA5}">
                      <a16:colId xmlns="" xmlns:a16="http://schemas.microsoft.com/office/drawing/2014/main" val="1062923100"/>
                    </a:ext>
                  </a:extLst>
                </a:gridCol>
                <a:gridCol w="1256470">
                  <a:extLst>
                    <a:ext uri="{9D8B030D-6E8A-4147-A177-3AD203B41FA5}">
                      <a16:colId xmlns="" xmlns:a16="http://schemas.microsoft.com/office/drawing/2014/main" val="2927307263"/>
                    </a:ext>
                  </a:extLst>
                </a:gridCol>
                <a:gridCol w="1679047">
                  <a:extLst>
                    <a:ext uri="{9D8B030D-6E8A-4147-A177-3AD203B41FA5}">
                      <a16:colId xmlns="" xmlns:a16="http://schemas.microsoft.com/office/drawing/2014/main" val="3122404876"/>
                    </a:ext>
                  </a:extLst>
                </a:gridCol>
                <a:gridCol w="1263445">
                  <a:extLst>
                    <a:ext uri="{9D8B030D-6E8A-4147-A177-3AD203B41FA5}">
                      <a16:colId xmlns="" xmlns:a16="http://schemas.microsoft.com/office/drawing/2014/main" val="1838419471"/>
                    </a:ext>
                  </a:extLst>
                </a:gridCol>
              </a:tblGrid>
              <a:tr h="33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35858898"/>
                  </a:ext>
                </a:extLst>
              </a:tr>
              <a:tr h="283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31566570"/>
                  </a:ext>
                </a:extLst>
              </a:tr>
              <a:tr h="438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4010188837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1014384093"/>
                  </a:ext>
                </a:extLst>
              </a:tr>
              <a:tr h="5782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3533128038"/>
                  </a:ext>
                </a:extLst>
              </a:tr>
              <a:tr h="8431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2805675713"/>
                  </a:ext>
                </a:extLst>
              </a:tr>
              <a:tr h="438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25,679, 00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24 680,33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1700613153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25 679,00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24680,32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191875083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-2 535,00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2377922568"/>
                  </a:ext>
                </a:extLst>
              </a:tr>
              <a:tr h="802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="" xmlns:a16="http://schemas.microsoft.com/office/drawing/2014/main" val="30913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" y="-117986"/>
            <a:ext cx="1000924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11508"/>
              </p:ext>
            </p:extLst>
          </p:nvPr>
        </p:nvGraphicFramePr>
        <p:xfrm>
          <a:off x="1" y="813602"/>
          <a:ext cx="10003536" cy="553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="" xmlns:a16="http://schemas.microsoft.com/office/drawing/2014/main" val="2948674547"/>
                    </a:ext>
                  </a:extLst>
                </a:gridCol>
                <a:gridCol w="4558651">
                  <a:extLst>
                    <a:ext uri="{9D8B030D-6E8A-4147-A177-3AD203B41FA5}">
                      <a16:colId xmlns="" xmlns:a16="http://schemas.microsoft.com/office/drawing/2014/main" val="3451013718"/>
                    </a:ext>
                  </a:extLst>
                </a:gridCol>
                <a:gridCol w="1134226">
                  <a:extLst>
                    <a:ext uri="{9D8B030D-6E8A-4147-A177-3AD203B41FA5}">
                      <a16:colId xmlns="" xmlns:a16="http://schemas.microsoft.com/office/drawing/2014/main" val="3691561619"/>
                    </a:ext>
                  </a:extLst>
                </a:gridCol>
                <a:gridCol w="1286730">
                  <a:extLst>
                    <a:ext uri="{9D8B030D-6E8A-4147-A177-3AD203B41FA5}">
                      <a16:colId xmlns="" xmlns:a16="http://schemas.microsoft.com/office/drawing/2014/main" val="2796689201"/>
                    </a:ext>
                  </a:extLst>
                </a:gridCol>
                <a:gridCol w="1155801">
                  <a:extLst>
                    <a:ext uri="{9D8B030D-6E8A-4147-A177-3AD203B41FA5}">
                      <a16:colId xmlns="" xmlns:a16="http://schemas.microsoft.com/office/drawing/2014/main" val="1594850552"/>
                    </a:ext>
                  </a:extLst>
                </a:gridCol>
              </a:tblGrid>
              <a:tr h="35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29804537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80264"/>
              </p:ext>
            </p:extLst>
          </p:nvPr>
        </p:nvGraphicFramePr>
        <p:xfrm>
          <a:off x="1" y="1356854"/>
          <a:ext cx="9994392" cy="544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88">
                  <a:extLst>
                    <a:ext uri="{9D8B030D-6E8A-4147-A177-3AD203B41FA5}">
                      <a16:colId xmlns="" xmlns:a16="http://schemas.microsoft.com/office/drawing/2014/main" val="1418265749"/>
                    </a:ext>
                  </a:extLst>
                </a:gridCol>
                <a:gridCol w="4544976">
                  <a:extLst>
                    <a:ext uri="{9D8B030D-6E8A-4147-A177-3AD203B41FA5}">
                      <a16:colId xmlns="" xmlns:a16="http://schemas.microsoft.com/office/drawing/2014/main" val="2350479886"/>
                    </a:ext>
                  </a:extLst>
                </a:gridCol>
                <a:gridCol w="1140541">
                  <a:extLst>
                    <a:ext uri="{9D8B030D-6E8A-4147-A177-3AD203B41FA5}">
                      <a16:colId xmlns="" xmlns:a16="http://schemas.microsoft.com/office/drawing/2014/main" val="3826608435"/>
                    </a:ext>
                  </a:extLst>
                </a:gridCol>
                <a:gridCol w="1282354">
                  <a:extLst>
                    <a:ext uri="{9D8B030D-6E8A-4147-A177-3AD203B41FA5}">
                      <a16:colId xmlns="" xmlns:a16="http://schemas.microsoft.com/office/drawing/2014/main" val="2681832187"/>
                    </a:ext>
                  </a:extLst>
                </a:gridCol>
                <a:gridCol w="1151033">
                  <a:extLst>
                    <a:ext uri="{9D8B030D-6E8A-4147-A177-3AD203B41FA5}">
                      <a16:colId xmlns="" xmlns:a16="http://schemas.microsoft.com/office/drawing/2014/main" val="4126813747"/>
                    </a:ext>
                  </a:extLst>
                </a:gridCol>
              </a:tblGrid>
              <a:tr h="171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3744475979"/>
                  </a:ext>
                </a:extLst>
              </a:tr>
              <a:tr h="202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3305699793"/>
                  </a:ext>
                </a:extLst>
              </a:tr>
              <a:tr h="232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3612606746"/>
                  </a:ext>
                </a:extLst>
              </a:tr>
              <a:tr h="22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1251780452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86 398,20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835743465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789860431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1017486160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2963723506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89, 68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43368967"/>
                  </a:ext>
                </a:extLst>
              </a:tr>
              <a:tr h="393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607533329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573039560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17 003,90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4234482475"/>
                  </a:ext>
                </a:extLst>
              </a:tr>
              <a:tr h="48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2443174136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3661409105"/>
                  </a:ext>
                </a:extLst>
              </a:tr>
              <a:tr h="249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3466138464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="" xmlns:a16="http://schemas.microsoft.com/office/drawing/2014/main" val="1184371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4384" y="-82296"/>
            <a:ext cx="9930384" cy="923330"/>
          </a:xfrm>
          <a:prstGeom prst="rect">
            <a:avLst/>
          </a:prstGeom>
          <a:gradFill flip="none" rotWithShape="1">
            <a:gsLst>
              <a:gs pos="20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65312"/>
              </p:ext>
            </p:extLst>
          </p:nvPr>
        </p:nvGraphicFramePr>
        <p:xfrm>
          <a:off x="-2" y="841248"/>
          <a:ext cx="9901086" cy="436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470">
                  <a:extLst>
                    <a:ext uri="{9D8B030D-6E8A-4147-A177-3AD203B41FA5}">
                      <a16:colId xmlns="" xmlns:a16="http://schemas.microsoft.com/office/drawing/2014/main" val="2948674547"/>
                    </a:ext>
                  </a:extLst>
                </a:gridCol>
                <a:gridCol w="4569829">
                  <a:extLst>
                    <a:ext uri="{9D8B030D-6E8A-4147-A177-3AD203B41FA5}">
                      <a16:colId xmlns="" xmlns:a16="http://schemas.microsoft.com/office/drawing/2014/main" val="3451013718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3691561619"/>
                    </a:ext>
                  </a:extLst>
                </a:gridCol>
                <a:gridCol w="1435510">
                  <a:extLst>
                    <a:ext uri="{9D8B030D-6E8A-4147-A177-3AD203B41FA5}">
                      <a16:colId xmlns="" xmlns:a16="http://schemas.microsoft.com/office/drawing/2014/main" val="2796689201"/>
                    </a:ext>
                  </a:extLst>
                </a:gridCol>
                <a:gridCol w="924232">
                  <a:extLst>
                    <a:ext uri="{9D8B030D-6E8A-4147-A177-3AD203B41FA5}">
                      <a16:colId xmlns="" xmlns:a16="http://schemas.microsoft.com/office/drawing/2014/main" val="412410398"/>
                    </a:ext>
                  </a:extLst>
                </a:gridCol>
              </a:tblGrid>
              <a:tr h="273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29804537"/>
                  </a:ext>
                </a:extLst>
              </a:tr>
              <a:tr h="16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52353"/>
              </p:ext>
            </p:extLst>
          </p:nvPr>
        </p:nvGraphicFramePr>
        <p:xfrm>
          <a:off x="1" y="1261872"/>
          <a:ext cx="9910915" cy="3316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="" xmlns:a16="http://schemas.microsoft.com/office/drawing/2014/main" val="1679808274"/>
                    </a:ext>
                  </a:extLst>
                </a:gridCol>
                <a:gridCol w="4554216">
                  <a:extLst>
                    <a:ext uri="{9D8B030D-6E8A-4147-A177-3AD203B41FA5}">
                      <a16:colId xmlns="" xmlns:a16="http://schemas.microsoft.com/office/drawing/2014/main" val="1830233586"/>
                    </a:ext>
                  </a:extLst>
                </a:gridCol>
                <a:gridCol w="1121914">
                  <a:extLst>
                    <a:ext uri="{9D8B030D-6E8A-4147-A177-3AD203B41FA5}">
                      <a16:colId xmlns="" xmlns:a16="http://schemas.microsoft.com/office/drawing/2014/main" val="238595554"/>
                    </a:ext>
                  </a:extLst>
                </a:gridCol>
                <a:gridCol w="1428919">
                  <a:extLst>
                    <a:ext uri="{9D8B030D-6E8A-4147-A177-3AD203B41FA5}">
                      <a16:colId xmlns="" xmlns:a16="http://schemas.microsoft.com/office/drawing/2014/main" val="1910626243"/>
                    </a:ext>
                  </a:extLst>
                </a:gridCol>
                <a:gridCol w="937738">
                  <a:extLst>
                    <a:ext uri="{9D8B030D-6E8A-4147-A177-3AD203B41FA5}">
                      <a16:colId xmlns="" xmlns:a16="http://schemas.microsoft.com/office/drawing/2014/main" val="603656155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1342113662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1660079529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886475426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683018205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778410785"/>
                  </a:ext>
                </a:extLst>
              </a:tr>
              <a:tr h="618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1253711315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3019157589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3304603930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="" xmlns:a16="http://schemas.microsoft.com/office/drawing/2014/main" val="391427121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36551"/>
              </p:ext>
            </p:extLst>
          </p:nvPr>
        </p:nvGraphicFramePr>
        <p:xfrm>
          <a:off x="0" y="4553710"/>
          <a:ext cx="9910916" cy="88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29">
                  <a:extLst>
                    <a:ext uri="{9D8B030D-6E8A-4147-A177-3AD203B41FA5}">
                      <a16:colId xmlns="" xmlns:a16="http://schemas.microsoft.com/office/drawing/2014/main" val="3763203629"/>
                    </a:ext>
                  </a:extLst>
                </a:gridCol>
                <a:gridCol w="4552803">
                  <a:extLst>
                    <a:ext uri="{9D8B030D-6E8A-4147-A177-3AD203B41FA5}">
                      <a16:colId xmlns="" xmlns:a16="http://schemas.microsoft.com/office/drawing/2014/main" val="3265363760"/>
                    </a:ext>
                  </a:extLst>
                </a:gridCol>
                <a:gridCol w="1113110">
                  <a:extLst>
                    <a:ext uri="{9D8B030D-6E8A-4147-A177-3AD203B41FA5}">
                      <a16:colId xmlns="" xmlns:a16="http://schemas.microsoft.com/office/drawing/2014/main" val="1087087646"/>
                    </a:ext>
                  </a:extLst>
                </a:gridCol>
                <a:gridCol w="1441884">
                  <a:extLst>
                    <a:ext uri="{9D8B030D-6E8A-4147-A177-3AD203B41FA5}">
                      <a16:colId xmlns="" xmlns:a16="http://schemas.microsoft.com/office/drawing/2014/main" val="3853162973"/>
                    </a:ext>
                  </a:extLst>
                </a:gridCol>
                <a:gridCol w="927690">
                  <a:extLst>
                    <a:ext uri="{9D8B030D-6E8A-4147-A177-3AD203B41FA5}">
                      <a16:colId xmlns="" xmlns:a16="http://schemas.microsoft.com/office/drawing/2014/main" val="383297860"/>
                    </a:ext>
                  </a:extLst>
                </a:gridCol>
              </a:tblGrid>
              <a:tr h="321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39355942"/>
                  </a:ext>
                </a:extLst>
              </a:tr>
              <a:tr h="567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36324755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05287"/>
              </p:ext>
            </p:extLst>
          </p:nvPr>
        </p:nvGraphicFramePr>
        <p:xfrm>
          <a:off x="1" y="5378245"/>
          <a:ext cx="9901083" cy="1479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344">
                  <a:extLst>
                    <a:ext uri="{9D8B030D-6E8A-4147-A177-3AD203B41FA5}">
                      <a16:colId xmlns="" xmlns:a16="http://schemas.microsoft.com/office/drawing/2014/main" val="17988360"/>
                    </a:ext>
                  </a:extLst>
                </a:gridCol>
                <a:gridCol w="4531120">
                  <a:extLst>
                    <a:ext uri="{9D8B030D-6E8A-4147-A177-3AD203B41FA5}">
                      <a16:colId xmlns="" xmlns:a16="http://schemas.microsoft.com/office/drawing/2014/main" val="2410197774"/>
                    </a:ext>
                  </a:extLst>
                </a:gridCol>
                <a:gridCol w="1126707">
                  <a:extLst>
                    <a:ext uri="{9D8B030D-6E8A-4147-A177-3AD203B41FA5}">
                      <a16:colId xmlns="" xmlns:a16="http://schemas.microsoft.com/office/drawing/2014/main" val="1845670158"/>
                    </a:ext>
                  </a:extLst>
                </a:gridCol>
                <a:gridCol w="1426006">
                  <a:extLst>
                    <a:ext uri="{9D8B030D-6E8A-4147-A177-3AD203B41FA5}">
                      <a16:colId xmlns="" xmlns:a16="http://schemas.microsoft.com/office/drawing/2014/main" val="1856135679"/>
                    </a:ext>
                  </a:extLst>
                </a:gridCol>
                <a:gridCol w="927906">
                  <a:extLst>
                    <a:ext uri="{9D8B030D-6E8A-4147-A177-3AD203B41FA5}">
                      <a16:colId xmlns="" xmlns:a16="http://schemas.microsoft.com/office/drawing/2014/main" val="2803912003"/>
                    </a:ext>
                  </a:extLst>
                </a:gridCol>
              </a:tblGrid>
              <a:tr h="497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65178831"/>
                  </a:ext>
                </a:extLst>
              </a:tr>
              <a:tr h="982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11250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1077218"/>
          </a:xfrm>
          <a:prstGeom prst="rect">
            <a:avLst/>
          </a:prstGeom>
          <a:gradFill flip="none" rotWithShape="1">
            <a:gsLst>
              <a:gs pos="35676">
                <a:srgbClr val="FFFDDD"/>
              </a:gs>
              <a:gs pos="85000">
                <a:srgbClr val="CCEEFA"/>
              </a:gs>
              <a:gs pos="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назначениями   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  <a:p>
            <a:pPr algn="ctr"/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59539"/>
              </p:ext>
            </p:extLst>
          </p:nvPr>
        </p:nvGraphicFramePr>
        <p:xfrm>
          <a:off x="-1" y="835742"/>
          <a:ext cx="9910917" cy="501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014">
                  <a:extLst>
                    <a:ext uri="{9D8B030D-6E8A-4147-A177-3AD203B41FA5}">
                      <a16:colId xmlns="" xmlns:a16="http://schemas.microsoft.com/office/drawing/2014/main" val="2948674547"/>
                    </a:ext>
                  </a:extLst>
                </a:gridCol>
                <a:gridCol w="5506064">
                  <a:extLst>
                    <a:ext uri="{9D8B030D-6E8A-4147-A177-3AD203B41FA5}">
                      <a16:colId xmlns="" xmlns:a16="http://schemas.microsoft.com/office/drawing/2014/main" val="3451013718"/>
                    </a:ext>
                  </a:extLst>
                </a:gridCol>
                <a:gridCol w="1111046">
                  <a:extLst>
                    <a:ext uri="{9D8B030D-6E8A-4147-A177-3AD203B41FA5}">
                      <a16:colId xmlns="" xmlns:a16="http://schemas.microsoft.com/office/drawing/2014/main" val="3691561619"/>
                    </a:ext>
                  </a:extLst>
                </a:gridCol>
                <a:gridCol w="884903">
                  <a:extLst>
                    <a:ext uri="{9D8B030D-6E8A-4147-A177-3AD203B41FA5}">
                      <a16:colId xmlns="" xmlns:a16="http://schemas.microsoft.com/office/drawing/2014/main" val="2796689201"/>
                    </a:ext>
                  </a:extLst>
                </a:gridCol>
                <a:gridCol w="1002890">
                  <a:extLst>
                    <a:ext uri="{9D8B030D-6E8A-4147-A177-3AD203B41FA5}">
                      <a16:colId xmlns="" xmlns:a16="http://schemas.microsoft.com/office/drawing/2014/main" val="3782717563"/>
                    </a:ext>
                  </a:extLst>
                </a:gridCol>
              </a:tblGrid>
              <a:tr h="37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29804537"/>
                  </a:ext>
                </a:extLst>
              </a:tr>
              <a:tr h="682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51790"/>
              </p:ext>
            </p:extLst>
          </p:nvPr>
        </p:nvGraphicFramePr>
        <p:xfrm>
          <a:off x="0" y="1372215"/>
          <a:ext cx="9901084" cy="2930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358">
                  <a:extLst>
                    <a:ext uri="{9D8B030D-6E8A-4147-A177-3AD203B41FA5}">
                      <a16:colId xmlns="" xmlns:a16="http://schemas.microsoft.com/office/drawing/2014/main" val="498586532"/>
                    </a:ext>
                  </a:extLst>
                </a:gridCol>
                <a:gridCol w="5506589">
                  <a:extLst>
                    <a:ext uri="{9D8B030D-6E8A-4147-A177-3AD203B41FA5}">
                      <a16:colId xmlns="" xmlns:a16="http://schemas.microsoft.com/office/drawing/2014/main" val="2796775509"/>
                    </a:ext>
                  </a:extLst>
                </a:gridCol>
                <a:gridCol w="1093343">
                  <a:extLst>
                    <a:ext uri="{9D8B030D-6E8A-4147-A177-3AD203B41FA5}">
                      <a16:colId xmlns="" xmlns:a16="http://schemas.microsoft.com/office/drawing/2014/main" val="3714217747"/>
                    </a:ext>
                  </a:extLst>
                </a:gridCol>
                <a:gridCol w="904568">
                  <a:extLst>
                    <a:ext uri="{9D8B030D-6E8A-4147-A177-3AD203B41FA5}">
                      <a16:colId xmlns="" xmlns:a16="http://schemas.microsoft.com/office/drawing/2014/main" val="4117866880"/>
                    </a:ext>
                  </a:extLst>
                </a:gridCol>
                <a:gridCol w="983226">
                  <a:extLst>
                    <a:ext uri="{9D8B030D-6E8A-4147-A177-3AD203B41FA5}">
                      <a16:colId xmlns="" xmlns:a16="http://schemas.microsoft.com/office/drawing/2014/main" val="3191459573"/>
                    </a:ext>
                  </a:extLst>
                </a:gridCol>
              </a:tblGrid>
              <a:tr h="15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920537771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060270330"/>
                  </a:ext>
                </a:extLst>
              </a:tr>
              <a:tr h="247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269993082"/>
                  </a:ext>
                </a:extLst>
              </a:tr>
              <a:tr h="36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488264897"/>
                  </a:ext>
                </a:extLst>
              </a:tr>
              <a:tr h="189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3494971376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1491832021"/>
                  </a:ext>
                </a:extLst>
              </a:tr>
              <a:tr h="194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3805047975"/>
                  </a:ext>
                </a:extLst>
              </a:tr>
              <a:tr h="279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1519834100"/>
                  </a:ext>
                </a:extLst>
              </a:tr>
              <a:tr h="261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4258309043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3270758732"/>
                  </a:ext>
                </a:extLst>
              </a:tr>
              <a:tr h="156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514098548"/>
                  </a:ext>
                </a:extLst>
              </a:tr>
              <a:tr h="297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="" xmlns:a16="http://schemas.microsoft.com/office/drawing/2014/main" val="2480140687"/>
                  </a:ext>
                </a:extLst>
              </a:tr>
              <a:tr h="358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9764142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03252"/>
              </p:ext>
            </p:extLst>
          </p:nvPr>
        </p:nvGraphicFramePr>
        <p:xfrm>
          <a:off x="1" y="4277031"/>
          <a:ext cx="9910915" cy="2670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3855">
                  <a:extLst>
                    <a:ext uri="{9D8B030D-6E8A-4147-A177-3AD203B41FA5}">
                      <a16:colId xmlns="" xmlns:a16="http://schemas.microsoft.com/office/drawing/2014/main" val="4290349530"/>
                    </a:ext>
                  </a:extLst>
                </a:gridCol>
                <a:gridCol w="5484053">
                  <a:extLst>
                    <a:ext uri="{9D8B030D-6E8A-4147-A177-3AD203B41FA5}">
                      <a16:colId xmlns="" xmlns:a16="http://schemas.microsoft.com/office/drawing/2014/main" val="3587119468"/>
                    </a:ext>
                  </a:extLst>
                </a:gridCol>
                <a:gridCol w="1115214">
                  <a:extLst>
                    <a:ext uri="{9D8B030D-6E8A-4147-A177-3AD203B41FA5}">
                      <a16:colId xmlns="" xmlns:a16="http://schemas.microsoft.com/office/drawing/2014/main" val="3778396166"/>
                    </a:ext>
                  </a:extLst>
                </a:gridCol>
                <a:gridCol w="904567">
                  <a:extLst>
                    <a:ext uri="{9D8B030D-6E8A-4147-A177-3AD203B41FA5}">
                      <a16:colId xmlns="" xmlns:a16="http://schemas.microsoft.com/office/drawing/2014/main" val="2554597386"/>
                    </a:ext>
                  </a:extLst>
                </a:gridCol>
                <a:gridCol w="983226">
                  <a:extLst>
                    <a:ext uri="{9D8B030D-6E8A-4147-A177-3AD203B41FA5}">
                      <a16:colId xmlns="" xmlns:a16="http://schemas.microsoft.com/office/drawing/2014/main" val="451275625"/>
                    </a:ext>
                  </a:extLst>
                </a:gridCol>
              </a:tblGrid>
              <a:tr h="150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44501669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3967320555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3735108854"/>
                  </a:ext>
                </a:extLst>
              </a:tr>
              <a:tr h="486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3619163162"/>
                  </a:ext>
                </a:extLst>
              </a:tr>
              <a:tr h="622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2033182380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29158250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1490423"/>
                  </a:ext>
                </a:extLst>
              </a:tr>
              <a:tr h="153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205949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00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13000">
                <a:schemeClr val="accent1">
                  <a:lumMod val="45000"/>
                  <a:lumOff val="55000"/>
                </a:schemeClr>
              </a:gs>
              <a:gs pos="78000">
                <a:srgbClr val="FDFFE7"/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16683"/>
              </p:ext>
            </p:extLst>
          </p:nvPr>
        </p:nvGraphicFramePr>
        <p:xfrm>
          <a:off x="0" y="841248"/>
          <a:ext cx="9985248" cy="43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328">
                  <a:extLst>
                    <a:ext uri="{9D8B030D-6E8A-4147-A177-3AD203B41FA5}">
                      <a16:colId xmlns="" xmlns:a16="http://schemas.microsoft.com/office/drawing/2014/main" val="2795038690"/>
                    </a:ext>
                  </a:extLst>
                </a:gridCol>
                <a:gridCol w="5420917">
                  <a:extLst>
                    <a:ext uri="{9D8B030D-6E8A-4147-A177-3AD203B41FA5}">
                      <a16:colId xmlns="" xmlns:a16="http://schemas.microsoft.com/office/drawing/2014/main" val="321407096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1799025181"/>
                    </a:ext>
                  </a:extLst>
                </a:gridCol>
                <a:gridCol w="855407">
                  <a:extLst>
                    <a:ext uri="{9D8B030D-6E8A-4147-A177-3AD203B41FA5}">
                      <a16:colId xmlns="" xmlns:a16="http://schemas.microsoft.com/office/drawing/2014/main" val="2376810010"/>
                    </a:ext>
                  </a:extLst>
                </a:gridCol>
                <a:gridCol w="1116551">
                  <a:extLst>
                    <a:ext uri="{9D8B030D-6E8A-4147-A177-3AD203B41FA5}">
                      <a16:colId xmlns="" xmlns:a16="http://schemas.microsoft.com/office/drawing/2014/main" val="3069711616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8471545"/>
                  </a:ext>
                </a:extLst>
              </a:tr>
              <a:tr h="206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579883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50431"/>
              </p:ext>
            </p:extLst>
          </p:nvPr>
        </p:nvGraphicFramePr>
        <p:xfrm>
          <a:off x="0" y="1261873"/>
          <a:ext cx="9976105" cy="178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472">
                  <a:extLst>
                    <a:ext uri="{9D8B030D-6E8A-4147-A177-3AD203B41FA5}">
                      <a16:colId xmlns="" xmlns:a16="http://schemas.microsoft.com/office/drawing/2014/main" val="3360988793"/>
                    </a:ext>
                  </a:extLst>
                </a:gridCol>
                <a:gridCol w="5411111">
                  <a:extLst>
                    <a:ext uri="{9D8B030D-6E8A-4147-A177-3AD203B41FA5}">
                      <a16:colId xmlns="" xmlns:a16="http://schemas.microsoft.com/office/drawing/2014/main" val="3039934690"/>
                    </a:ext>
                  </a:extLst>
                </a:gridCol>
                <a:gridCol w="1111707">
                  <a:extLst>
                    <a:ext uri="{9D8B030D-6E8A-4147-A177-3AD203B41FA5}">
                      <a16:colId xmlns="" xmlns:a16="http://schemas.microsoft.com/office/drawing/2014/main" val="3419177800"/>
                    </a:ext>
                  </a:extLst>
                </a:gridCol>
                <a:gridCol w="865239">
                  <a:extLst>
                    <a:ext uri="{9D8B030D-6E8A-4147-A177-3AD203B41FA5}">
                      <a16:colId xmlns="" xmlns:a16="http://schemas.microsoft.com/office/drawing/2014/main" val="3793253978"/>
                    </a:ext>
                  </a:extLst>
                </a:gridCol>
                <a:gridCol w="1097576">
                  <a:extLst>
                    <a:ext uri="{9D8B030D-6E8A-4147-A177-3AD203B41FA5}">
                      <a16:colId xmlns="" xmlns:a16="http://schemas.microsoft.com/office/drawing/2014/main" val="1973647789"/>
                    </a:ext>
                  </a:extLst>
                </a:gridCol>
              </a:tblGrid>
              <a:tr h="2578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1466556526"/>
                  </a:ext>
                </a:extLst>
              </a:tr>
              <a:tr h="191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4210697678"/>
                  </a:ext>
                </a:extLst>
              </a:tr>
              <a:tr h="30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1275010568"/>
                  </a:ext>
                </a:extLst>
              </a:tr>
              <a:tr h="406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2797369360"/>
                  </a:ext>
                </a:extLst>
              </a:tr>
              <a:tr h="5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="" xmlns:a16="http://schemas.microsoft.com/office/drawing/2014/main" val="172157355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29746"/>
              </p:ext>
            </p:extLst>
          </p:nvPr>
        </p:nvGraphicFramePr>
        <p:xfrm>
          <a:off x="0" y="2999235"/>
          <a:ext cx="9976104" cy="211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184">
                  <a:extLst>
                    <a:ext uri="{9D8B030D-6E8A-4147-A177-3AD203B41FA5}">
                      <a16:colId xmlns="" xmlns:a16="http://schemas.microsoft.com/office/drawing/2014/main" val="3186334615"/>
                    </a:ext>
                  </a:extLst>
                </a:gridCol>
                <a:gridCol w="5433207">
                  <a:extLst>
                    <a:ext uri="{9D8B030D-6E8A-4147-A177-3AD203B41FA5}">
                      <a16:colId xmlns="" xmlns:a16="http://schemas.microsoft.com/office/drawing/2014/main" val="52508937"/>
                    </a:ext>
                  </a:extLst>
                </a:gridCol>
                <a:gridCol w="1117732">
                  <a:extLst>
                    <a:ext uri="{9D8B030D-6E8A-4147-A177-3AD203B41FA5}">
                      <a16:colId xmlns="" xmlns:a16="http://schemas.microsoft.com/office/drawing/2014/main" val="2941164458"/>
                    </a:ext>
                  </a:extLst>
                </a:gridCol>
                <a:gridCol w="849572">
                  <a:extLst>
                    <a:ext uri="{9D8B030D-6E8A-4147-A177-3AD203B41FA5}">
                      <a16:colId xmlns="" xmlns:a16="http://schemas.microsoft.com/office/drawing/2014/main" val="3496574509"/>
                    </a:ext>
                  </a:extLst>
                </a:gridCol>
                <a:gridCol w="1103409">
                  <a:extLst>
                    <a:ext uri="{9D8B030D-6E8A-4147-A177-3AD203B41FA5}">
                      <a16:colId xmlns="" xmlns:a16="http://schemas.microsoft.com/office/drawing/2014/main" val="3368152867"/>
                    </a:ext>
                  </a:extLst>
                </a:gridCol>
              </a:tblGrid>
              <a:tr h="1686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1263293561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1429979999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1359680164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3709309458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1519966677"/>
                  </a:ext>
                </a:extLst>
              </a:tr>
              <a:tr h="149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налогам и сборам субъектов Российской Федерации)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4179563205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2186250772"/>
                  </a:ext>
                </a:extLst>
              </a:tr>
              <a:tr h="411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86472068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56591"/>
              </p:ext>
            </p:extLst>
          </p:nvPr>
        </p:nvGraphicFramePr>
        <p:xfrm>
          <a:off x="0" y="5102353"/>
          <a:ext cx="9994391" cy="1755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752">
                  <a:extLst>
                    <a:ext uri="{9D8B030D-6E8A-4147-A177-3AD203B41FA5}">
                      <a16:colId xmlns="" xmlns:a16="http://schemas.microsoft.com/office/drawing/2014/main" val="3920678138"/>
                    </a:ext>
                  </a:extLst>
                </a:gridCol>
                <a:gridCol w="5449824">
                  <a:extLst>
                    <a:ext uri="{9D8B030D-6E8A-4147-A177-3AD203B41FA5}">
                      <a16:colId xmlns="" xmlns:a16="http://schemas.microsoft.com/office/drawing/2014/main" val="592455778"/>
                    </a:ext>
                  </a:extLst>
                </a:gridCol>
                <a:gridCol w="1124009">
                  <a:extLst>
                    <a:ext uri="{9D8B030D-6E8A-4147-A177-3AD203B41FA5}">
                      <a16:colId xmlns="" xmlns:a16="http://schemas.microsoft.com/office/drawing/2014/main" val="3679908615"/>
                    </a:ext>
                  </a:extLst>
                </a:gridCol>
                <a:gridCol w="854110">
                  <a:extLst>
                    <a:ext uri="{9D8B030D-6E8A-4147-A177-3AD203B41FA5}">
                      <a16:colId xmlns="" xmlns:a16="http://schemas.microsoft.com/office/drawing/2014/main" val="2218698086"/>
                    </a:ext>
                  </a:extLst>
                </a:gridCol>
                <a:gridCol w="1121696">
                  <a:extLst>
                    <a:ext uri="{9D8B030D-6E8A-4147-A177-3AD203B41FA5}">
                      <a16:colId xmlns="" xmlns:a16="http://schemas.microsoft.com/office/drawing/2014/main" val="1606192222"/>
                    </a:ext>
                  </a:extLst>
                </a:gridCol>
              </a:tblGrid>
              <a:tr h="212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местным налогам и сборам)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62696234"/>
                  </a:ext>
                </a:extLst>
              </a:tr>
              <a:tr h="361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797873445"/>
                  </a:ext>
                </a:extLst>
              </a:tr>
              <a:tr h="520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41772288"/>
                  </a:ext>
                </a:extLst>
              </a:tr>
              <a:tr h="661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3649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1"/>
            </a:gs>
            <a:gs pos="91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85248" cy="923330"/>
          </a:xfrm>
          <a:prstGeom prst="rect">
            <a:avLst/>
          </a:prstGeom>
          <a:gradFill flip="none" rotWithShape="1">
            <a:gsLst>
              <a:gs pos="35000">
                <a:srgbClr val="FDFFE7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13129"/>
              </p:ext>
            </p:extLst>
          </p:nvPr>
        </p:nvGraphicFramePr>
        <p:xfrm>
          <a:off x="0" y="777240"/>
          <a:ext cx="9976104" cy="555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32">
                  <a:extLst>
                    <a:ext uri="{9D8B030D-6E8A-4147-A177-3AD203B41FA5}">
                      <a16:colId xmlns="" xmlns:a16="http://schemas.microsoft.com/office/drawing/2014/main" val="3708725485"/>
                    </a:ext>
                  </a:extLst>
                </a:gridCol>
                <a:gridCol w="5053781">
                  <a:extLst>
                    <a:ext uri="{9D8B030D-6E8A-4147-A177-3AD203B41FA5}">
                      <a16:colId xmlns="" xmlns:a16="http://schemas.microsoft.com/office/drawing/2014/main" val="64708297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2641016551"/>
                    </a:ext>
                  </a:extLst>
                </a:gridCol>
                <a:gridCol w="904568">
                  <a:extLst>
                    <a:ext uri="{9D8B030D-6E8A-4147-A177-3AD203B41FA5}">
                      <a16:colId xmlns="" xmlns:a16="http://schemas.microsoft.com/office/drawing/2014/main" val="1061133078"/>
                    </a:ext>
                  </a:extLst>
                </a:gridCol>
                <a:gridCol w="1068078">
                  <a:extLst>
                    <a:ext uri="{9D8B030D-6E8A-4147-A177-3AD203B41FA5}">
                      <a16:colId xmlns="" xmlns:a16="http://schemas.microsoft.com/office/drawing/2014/main" val="4141789056"/>
                    </a:ext>
                  </a:extLst>
                </a:gridCol>
              </a:tblGrid>
              <a:tr h="274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42611324"/>
                  </a:ext>
                </a:extLst>
              </a:tr>
              <a:tr h="280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41016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90344"/>
              </p:ext>
            </p:extLst>
          </p:nvPr>
        </p:nvGraphicFramePr>
        <p:xfrm>
          <a:off x="0" y="1268359"/>
          <a:ext cx="9976104" cy="5589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64">
                  <a:extLst>
                    <a:ext uri="{9D8B030D-6E8A-4147-A177-3AD203B41FA5}">
                      <a16:colId xmlns="" xmlns:a16="http://schemas.microsoft.com/office/drawing/2014/main" val="447661757"/>
                    </a:ext>
                  </a:extLst>
                </a:gridCol>
                <a:gridCol w="5057557">
                  <a:extLst>
                    <a:ext uri="{9D8B030D-6E8A-4147-A177-3AD203B41FA5}">
                      <a16:colId xmlns="" xmlns:a16="http://schemas.microsoft.com/office/drawing/2014/main" val="3883202164"/>
                    </a:ext>
                  </a:extLst>
                </a:gridCol>
                <a:gridCol w="1120337">
                  <a:extLst>
                    <a:ext uri="{9D8B030D-6E8A-4147-A177-3AD203B41FA5}">
                      <a16:colId xmlns="" xmlns:a16="http://schemas.microsoft.com/office/drawing/2014/main" val="805546645"/>
                    </a:ext>
                  </a:extLst>
                </a:gridCol>
                <a:gridCol w="904568">
                  <a:extLst>
                    <a:ext uri="{9D8B030D-6E8A-4147-A177-3AD203B41FA5}">
                      <a16:colId xmlns="" xmlns:a16="http://schemas.microsoft.com/office/drawing/2014/main" val="2880421757"/>
                    </a:ext>
                  </a:extLst>
                </a:gridCol>
                <a:gridCol w="1068078">
                  <a:extLst>
                    <a:ext uri="{9D8B030D-6E8A-4147-A177-3AD203B41FA5}">
                      <a16:colId xmlns="" xmlns:a16="http://schemas.microsoft.com/office/drawing/2014/main" val="3573028125"/>
                    </a:ext>
                  </a:extLst>
                </a:gridCol>
              </a:tblGrid>
              <a:tr h="298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2441595054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489848261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2460647613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2868136236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603814327"/>
                  </a:ext>
                </a:extLst>
              </a:tr>
              <a:tr h="449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2152854907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4077250815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="" xmlns:a16="http://schemas.microsoft.com/office/drawing/2014/main" val="37146236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73730119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08416996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756400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48328533"/>
                  </a:ext>
                </a:extLst>
              </a:tr>
              <a:tr h="582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559604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CCFF"/>
            </a:gs>
            <a:gs pos="100000">
              <a:schemeClr val="accent1">
                <a:lumMod val="20000"/>
                <a:lumOff val="80000"/>
              </a:schemeClr>
            </a:gs>
            <a:gs pos="98000">
              <a:srgbClr val="FDFE46"/>
            </a:gs>
            <a:gs pos="100000">
              <a:schemeClr val="accent1">
                <a:lumMod val="5000"/>
                <a:lumOff val="95000"/>
              </a:schemeClr>
            </a:gs>
            <a:gs pos="37000">
              <a:srgbClr val="FFCCFF"/>
            </a:gs>
            <a:gs pos="0">
              <a:srgbClr val="FFFFCC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865" y="0"/>
            <a:ext cx="5069317" cy="6858000"/>
          </a:xfrm>
          <a:prstGeom prst="rect">
            <a:avLst/>
          </a:prstGeom>
          <a:gradFill flip="none" rotWithShape="1">
            <a:gsLst>
              <a:gs pos="45920">
                <a:srgbClr val="F0FBF0"/>
              </a:gs>
              <a:gs pos="5000">
                <a:schemeClr val="accent6">
                  <a:lumMod val="20000"/>
                  <a:lumOff val="80000"/>
                </a:schemeClr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</a:t>
            </a:r>
            <a:r>
              <a:rPr lang="ru-RU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400" i="1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Представляем вашему вниманию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для граждан разрабатывается для ознакомления граждан (заинтересованных пользователей)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граждан показатели бюджета Талдомского городского округа  за 2023 год представлены в виде графиков, диаграмм, слайдов и числовых значений, чтобы каждый без труда мог понять каким образом  прогнозируется и исполняется бюджет по доходам и расходам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3" y="0"/>
            <a:ext cx="4970794" cy="6858000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37219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9906000" cy="923330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30465"/>
              </p:ext>
            </p:extLst>
          </p:nvPr>
        </p:nvGraphicFramePr>
        <p:xfrm>
          <a:off x="9831" y="804672"/>
          <a:ext cx="9896170" cy="539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0029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4406243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081549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203854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944495">
                  <a:extLst>
                    <a:ext uri="{9D8B030D-6E8A-4147-A177-3AD203B41FA5}">
                      <a16:colId xmlns="" xmlns:a16="http://schemas.microsoft.com/office/drawing/2014/main" val="426494426"/>
                    </a:ext>
                  </a:extLst>
                </a:gridCol>
              </a:tblGrid>
              <a:tr h="30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22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23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43562"/>
              </p:ext>
            </p:extLst>
          </p:nvPr>
        </p:nvGraphicFramePr>
        <p:xfrm>
          <a:off x="0" y="1291898"/>
          <a:ext cx="9906000" cy="556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558">
                  <a:extLst>
                    <a:ext uri="{9D8B030D-6E8A-4147-A177-3AD203B41FA5}">
                      <a16:colId xmlns="" xmlns:a16="http://schemas.microsoft.com/office/drawing/2014/main" val="3601841817"/>
                    </a:ext>
                  </a:extLst>
                </a:gridCol>
                <a:gridCol w="4396594">
                  <a:extLst>
                    <a:ext uri="{9D8B030D-6E8A-4147-A177-3AD203B41FA5}">
                      <a16:colId xmlns="" xmlns:a16="http://schemas.microsoft.com/office/drawing/2014/main" val="13490614"/>
                    </a:ext>
                  </a:extLst>
                </a:gridCol>
                <a:gridCol w="1070667">
                  <a:extLst>
                    <a:ext uri="{9D8B030D-6E8A-4147-A177-3AD203B41FA5}">
                      <a16:colId xmlns="" xmlns:a16="http://schemas.microsoft.com/office/drawing/2014/main" val="591392859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493004397"/>
                    </a:ext>
                  </a:extLst>
                </a:gridCol>
                <a:gridCol w="938981">
                  <a:extLst>
                    <a:ext uri="{9D8B030D-6E8A-4147-A177-3AD203B41FA5}">
                      <a16:colId xmlns="" xmlns:a16="http://schemas.microsoft.com/office/drawing/2014/main" val="3187262871"/>
                    </a:ext>
                  </a:extLst>
                </a:gridCol>
              </a:tblGrid>
              <a:tr h="222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3483721813"/>
                  </a:ext>
                </a:extLst>
              </a:tr>
              <a:tr h="336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339679002"/>
                  </a:ext>
                </a:extLst>
              </a:tr>
              <a:tr h="529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583871335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1613790389"/>
                  </a:ext>
                </a:extLst>
              </a:tr>
              <a:tr h="602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627845614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3517892519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1 11 09 044 04 0001 120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плата за размещение объектов на землях или земельных участках , находящегося в муниципальной собственности или собственность на которые не разграничена, расположенных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7 164,70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1119994051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1 11 09 044 04 0002 120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6 765,44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3962082447"/>
                  </a:ext>
                </a:extLst>
              </a:tr>
              <a:tr h="788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1008219677"/>
                  </a:ext>
                </a:extLst>
              </a:tr>
              <a:tr h="69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="" xmlns:a16="http://schemas.microsoft.com/office/drawing/2014/main" val="53590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82880"/>
            <a:ext cx="99364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7971"/>
              </p:ext>
            </p:extLst>
          </p:nvPr>
        </p:nvGraphicFramePr>
        <p:xfrm>
          <a:off x="0" y="704088"/>
          <a:ext cx="9936479" cy="49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7556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4379721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50375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067782">
                  <a:extLst>
                    <a:ext uri="{9D8B030D-6E8A-4147-A177-3AD203B41FA5}">
                      <a16:colId xmlns="" xmlns:a16="http://schemas.microsoft.com/office/drawing/2014/main" val="308498512"/>
                    </a:ext>
                  </a:extLst>
                </a:gridCol>
              </a:tblGrid>
              <a:tr h="346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4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018849"/>
              </p:ext>
            </p:extLst>
          </p:nvPr>
        </p:nvGraphicFramePr>
        <p:xfrm>
          <a:off x="-1" y="1189704"/>
          <a:ext cx="9906001" cy="5668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2259">
                  <a:extLst>
                    <a:ext uri="{9D8B030D-6E8A-4147-A177-3AD203B41FA5}">
                      <a16:colId xmlns="" xmlns:a16="http://schemas.microsoft.com/office/drawing/2014/main" val="846572365"/>
                    </a:ext>
                  </a:extLst>
                </a:gridCol>
                <a:gridCol w="4398414">
                  <a:extLst>
                    <a:ext uri="{9D8B030D-6E8A-4147-A177-3AD203B41FA5}">
                      <a16:colId xmlns="" xmlns:a16="http://schemas.microsoft.com/office/drawing/2014/main" val="1454545840"/>
                    </a:ext>
                  </a:extLst>
                </a:gridCol>
                <a:gridCol w="1146980">
                  <a:extLst>
                    <a:ext uri="{9D8B030D-6E8A-4147-A177-3AD203B41FA5}">
                      <a16:colId xmlns="" xmlns:a16="http://schemas.microsoft.com/office/drawing/2014/main" val="40915596"/>
                    </a:ext>
                  </a:extLst>
                </a:gridCol>
                <a:gridCol w="1118693">
                  <a:extLst>
                    <a:ext uri="{9D8B030D-6E8A-4147-A177-3AD203B41FA5}">
                      <a16:colId xmlns="" xmlns:a16="http://schemas.microsoft.com/office/drawing/2014/main" val="4273203667"/>
                    </a:ext>
                  </a:extLst>
                </a:gridCol>
                <a:gridCol w="1029655">
                  <a:extLst>
                    <a:ext uri="{9D8B030D-6E8A-4147-A177-3AD203B41FA5}">
                      <a16:colId xmlns="" xmlns:a16="http://schemas.microsoft.com/office/drawing/2014/main" val="791973465"/>
                    </a:ext>
                  </a:extLst>
                </a:gridCol>
              </a:tblGrid>
              <a:tr h="203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699510178"/>
                  </a:ext>
                </a:extLst>
              </a:tr>
              <a:tr h="212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12081506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902201682"/>
                  </a:ext>
                </a:extLst>
              </a:tr>
              <a:tr h="540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865957902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263118310"/>
                  </a:ext>
                </a:extLst>
              </a:tr>
              <a:tr h="513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801687137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12198530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1505629266"/>
                  </a:ext>
                </a:extLst>
              </a:tr>
              <a:tr h="53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94855325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447316639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1656977749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115022435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370997019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681133833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1 13 01 994 04 0002 130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49615893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134 457,77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101783869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4085843940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26994153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568852362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2722355565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="" xmlns:a16="http://schemas.microsoft.com/office/drawing/2014/main" val="3513197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7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0584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43250"/>
              </p:ext>
            </p:extLst>
          </p:nvPr>
        </p:nvGraphicFramePr>
        <p:xfrm>
          <a:off x="3" y="795528"/>
          <a:ext cx="9985245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2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4758812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20878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042219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214874">
                  <a:extLst>
                    <a:ext uri="{9D8B030D-6E8A-4147-A177-3AD203B41FA5}">
                      <a16:colId xmlns="" xmlns:a16="http://schemas.microsoft.com/office/drawing/2014/main" val="3572660255"/>
                    </a:ext>
                  </a:extLst>
                </a:gridCol>
              </a:tblGrid>
              <a:tr h="192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03657"/>
              </p:ext>
            </p:extLst>
          </p:nvPr>
        </p:nvGraphicFramePr>
        <p:xfrm>
          <a:off x="0" y="1179873"/>
          <a:ext cx="9985248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5">
                  <a:extLst>
                    <a:ext uri="{9D8B030D-6E8A-4147-A177-3AD203B41FA5}">
                      <a16:colId xmlns="" xmlns:a16="http://schemas.microsoft.com/office/drawing/2014/main" val="3361256195"/>
                    </a:ext>
                  </a:extLst>
                </a:gridCol>
                <a:gridCol w="4748980">
                  <a:extLst>
                    <a:ext uri="{9D8B030D-6E8A-4147-A177-3AD203B41FA5}">
                      <a16:colId xmlns="" xmlns:a16="http://schemas.microsoft.com/office/drawing/2014/main" val="2489229921"/>
                    </a:ext>
                  </a:extLst>
                </a:gridCol>
                <a:gridCol w="1130710">
                  <a:extLst>
                    <a:ext uri="{9D8B030D-6E8A-4147-A177-3AD203B41FA5}">
                      <a16:colId xmlns="" xmlns:a16="http://schemas.microsoft.com/office/drawing/2014/main" val="4281427841"/>
                    </a:ext>
                  </a:extLst>
                </a:gridCol>
                <a:gridCol w="1042219">
                  <a:extLst>
                    <a:ext uri="{9D8B030D-6E8A-4147-A177-3AD203B41FA5}">
                      <a16:colId xmlns="" xmlns:a16="http://schemas.microsoft.com/office/drawing/2014/main" val="406422512"/>
                    </a:ext>
                  </a:extLst>
                </a:gridCol>
                <a:gridCol w="1214874">
                  <a:extLst>
                    <a:ext uri="{9D8B030D-6E8A-4147-A177-3AD203B41FA5}">
                      <a16:colId xmlns="" xmlns:a16="http://schemas.microsoft.com/office/drawing/2014/main" val="3801090614"/>
                    </a:ext>
                  </a:extLst>
                </a:gridCol>
              </a:tblGrid>
              <a:tr h="323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79574852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1411506246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1729297804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2626665152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1223965486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3355237823"/>
                  </a:ext>
                </a:extLst>
              </a:tr>
              <a:tr h="384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257018587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337351429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179238324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="" xmlns:a16="http://schemas.microsoft.com/office/drawing/2014/main" val="232550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6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35309"/>
              </p:ext>
            </p:extLst>
          </p:nvPr>
        </p:nvGraphicFramePr>
        <p:xfrm>
          <a:off x="-54081" y="767882"/>
          <a:ext cx="9994396" cy="42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4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555225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099807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928917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038843">
                  <a:extLst>
                    <a:ext uri="{9D8B030D-6E8A-4147-A177-3AD203B41FA5}">
                      <a16:colId xmlns="" xmlns:a16="http://schemas.microsoft.com/office/drawing/2014/main" val="97927874"/>
                    </a:ext>
                  </a:extLst>
                </a:gridCol>
              </a:tblGrid>
              <a:tr h="288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31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37150"/>
              </p:ext>
            </p:extLst>
          </p:nvPr>
        </p:nvGraphicFramePr>
        <p:xfrm>
          <a:off x="1" y="1168347"/>
          <a:ext cx="9905999" cy="5689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028">
                  <a:extLst>
                    <a:ext uri="{9D8B030D-6E8A-4147-A177-3AD203B41FA5}">
                      <a16:colId xmlns="" xmlns:a16="http://schemas.microsoft.com/office/drawing/2014/main" val="3347887679"/>
                    </a:ext>
                  </a:extLst>
                </a:gridCol>
                <a:gridCol w="5544995">
                  <a:extLst>
                    <a:ext uri="{9D8B030D-6E8A-4147-A177-3AD203B41FA5}">
                      <a16:colId xmlns="" xmlns:a16="http://schemas.microsoft.com/office/drawing/2014/main" val="2148817837"/>
                    </a:ext>
                  </a:extLst>
                </a:gridCol>
                <a:gridCol w="1105319">
                  <a:extLst>
                    <a:ext uri="{9D8B030D-6E8A-4147-A177-3AD203B41FA5}">
                      <a16:colId xmlns="" xmlns:a16="http://schemas.microsoft.com/office/drawing/2014/main" val="3075597991"/>
                    </a:ext>
                  </a:extLst>
                </a:gridCol>
                <a:gridCol w="924448">
                  <a:extLst>
                    <a:ext uri="{9D8B030D-6E8A-4147-A177-3AD203B41FA5}">
                      <a16:colId xmlns="" xmlns:a16="http://schemas.microsoft.com/office/drawing/2014/main" val="98215217"/>
                    </a:ext>
                  </a:extLst>
                </a:gridCol>
                <a:gridCol w="1013209">
                  <a:extLst>
                    <a:ext uri="{9D8B030D-6E8A-4147-A177-3AD203B41FA5}">
                      <a16:colId xmlns="" xmlns:a16="http://schemas.microsoft.com/office/drawing/2014/main" val="3798885888"/>
                    </a:ext>
                  </a:extLst>
                </a:gridCol>
              </a:tblGrid>
              <a:tr h="14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962798700"/>
                  </a:ext>
                </a:extLst>
              </a:tr>
              <a:tr h="282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235,61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337908587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1323499857"/>
                  </a:ext>
                </a:extLst>
              </a:tr>
              <a:tr h="475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539414754"/>
                  </a:ext>
                </a:extLst>
              </a:tr>
              <a:tr h="703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1 16 01 053 01 0035 140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102752024"/>
                  </a:ext>
                </a:extLst>
              </a:tr>
              <a:tr h="578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1 16 01 053 01 0059 140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1122409852"/>
                  </a:ext>
                </a:extLst>
              </a:tr>
              <a:tr h="49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412769362"/>
                  </a:ext>
                </a:extLst>
              </a:tr>
              <a:tr h="423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767662064"/>
                  </a:ext>
                </a:extLst>
              </a:tr>
              <a:tr h="563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996808612"/>
                  </a:ext>
                </a:extLst>
              </a:tr>
              <a:tr h="984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888257606"/>
                  </a:ext>
                </a:extLst>
              </a:tr>
              <a:tr h="695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158705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658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15063"/>
              </p:ext>
            </p:extLst>
          </p:nvPr>
        </p:nvGraphicFramePr>
        <p:xfrm>
          <a:off x="3" y="804672"/>
          <a:ext cx="9985245" cy="390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1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527892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48211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806245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136216">
                  <a:extLst>
                    <a:ext uri="{9D8B030D-6E8A-4147-A177-3AD203B41FA5}">
                      <a16:colId xmlns="" xmlns:a16="http://schemas.microsoft.com/office/drawing/2014/main" val="4223178877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20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87523"/>
              </p:ext>
            </p:extLst>
          </p:nvPr>
        </p:nvGraphicFramePr>
        <p:xfrm>
          <a:off x="0" y="1179871"/>
          <a:ext cx="9976104" cy="3031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4">
                  <a:extLst>
                    <a:ext uri="{9D8B030D-6E8A-4147-A177-3AD203B41FA5}">
                      <a16:colId xmlns="" xmlns:a16="http://schemas.microsoft.com/office/drawing/2014/main" val="2118249697"/>
                    </a:ext>
                  </a:extLst>
                </a:gridCol>
                <a:gridCol w="5536534">
                  <a:extLst>
                    <a:ext uri="{9D8B030D-6E8A-4147-A177-3AD203B41FA5}">
                      <a16:colId xmlns="" xmlns:a16="http://schemas.microsoft.com/office/drawing/2014/main" val="2701041528"/>
                    </a:ext>
                  </a:extLst>
                </a:gridCol>
                <a:gridCol w="1139569">
                  <a:extLst>
                    <a:ext uri="{9D8B030D-6E8A-4147-A177-3AD203B41FA5}">
                      <a16:colId xmlns="" xmlns:a16="http://schemas.microsoft.com/office/drawing/2014/main" val="4032637912"/>
                    </a:ext>
                  </a:extLst>
                </a:gridCol>
                <a:gridCol w="806245">
                  <a:extLst>
                    <a:ext uri="{9D8B030D-6E8A-4147-A177-3AD203B41FA5}">
                      <a16:colId xmlns="" xmlns:a16="http://schemas.microsoft.com/office/drawing/2014/main" val="532482198"/>
                    </a:ext>
                  </a:extLst>
                </a:gridCol>
                <a:gridCol w="1127072">
                  <a:extLst>
                    <a:ext uri="{9D8B030D-6E8A-4147-A177-3AD203B41FA5}">
                      <a16:colId xmlns="" xmlns:a16="http://schemas.microsoft.com/office/drawing/2014/main" val="350995287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1 16 01 063 01 0023 140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3439638816"/>
                  </a:ext>
                </a:extLst>
              </a:tr>
              <a:tr h="100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1 16 01 063 01 0091 140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уклонение от прохождения диагностики, профилактических мероприятий, лечения от наркомании и (или) медицинской и (или) социальной реабилитации в связи с потреблением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4192991486"/>
                  </a:ext>
                </a:extLst>
              </a:tr>
              <a:tr h="5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1 16 01 063 01 0101 140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650522573"/>
                  </a:ext>
                </a:extLst>
              </a:tr>
              <a:tr h="74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="" xmlns:a16="http://schemas.microsoft.com/office/drawing/2014/main" val="23520517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65830"/>
              </p:ext>
            </p:extLst>
          </p:nvPr>
        </p:nvGraphicFramePr>
        <p:xfrm>
          <a:off x="0" y="4178807"/>
          <a:ext cx="9976103" cy="2679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060">
                  <a:extLst>
                    <a:ext uri="{9D8B030D-6E8A-4147-A177-3AD203B41FA5}">
                      <a16:colId xmlns="" xmlns:a16="http://schemas.microsoft.com/office/drawing/2014/main" val="1684627691"/>
                    </a:ext>
                  </a:extLst>
                </a:gridCol>
                <a:gridCol w="5528158">
                  <a:extLst>
                    <a:ext uri="{9D8B030D-6E8A-4147-A177-3AD203B41FA5}">
                      <a16:colId xmlns="" xmlns:a16="http://schemas.microsoft.com/office/drawing/2014/main" val="448534440"/>
                    </a:ext>
                  </a:extLst>
                </a:gridCol>
                <a:gridCol w="1149401">
                  <a:extLst>
                    <a:ext uri="{9D8B030D-6E8A-4147-A177-3AD203B41FA5}">
                      <a16:colId xmlns="" xmlns:a16="http://schemas.microsoft.com/office/drawing/2014/main" val="602258463"/>
                    </a:ext>
                  </a:extLst>
                </a:gridCol>
                <a:gridCol w="796413">
                  <a:extLst>
                    <a:ext uri="{9D8B030D-6E8A-4147-A177-3AD203B41FA5}">
                      <a16:colId xmlns="" xmlns:a16="http://schemas.microsoft.com/office/drawing/2014/main" val="1490123929"/>
                    </a:ext>
                  </a:extLst>
                </a:gridCol>
                <a:gridCol w="1127071">
                  <a:extLst>
                    <a:ext uri="{9D8B030D-6E8A-4147-A177-3AD203B41FA5}">
                      <a16:colId xmlns="" xmlns:a16="http://schemas.microsoft.com/office/drawing/2014/main" val="755503110"/>
                    </a:ext>
                  </a:extLst>
                </a:gridCol>
              </a:tblGrid>
              <a:tr h="414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408346647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070982397"/>
                  </a:ext>
                </a:extLst>
              </a:tr>
              <a:tr h="609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389467511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1 16 01 073 01 0027 140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771617028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04703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25353"/>
              </p:ext>
            </p:extLst>
          </p:nvPr>
        </p:nvGraphicFramePr>
        <p:xfrm>
          <a:off x="3" y="841248"/>
          <a:ext cx="9891249" cy="35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938684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698090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904568">
                  <a:extLst>
                    <a:ext uri="{9D8B030D-6E8A-4147-A177-3AD203B41FA5}">
                      <a16:colId xmlns="" xmlns:a16="http://schemas.microsoft.com/office/drawing/2014/main" val="2441883930"/>
                    </a:ext>
                  </a:extLst>
                </a:gridCol>
              </a:tblGrid>
              <a:tr h="18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8007"/>
              </p:ext>
            </p:extLst>
          </p:nvPr>
        </p:nvGraphicFramePr>
        <p:xfrm>
          <a:off x="-1" y="1169333"/>
          <a:ext cx="9906000" cy="5748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702">
                  <a:extLst>
                    <a:ext uri="{9D8B030D-6E8A-4147-A177-3AD203B41FA5}">
                      <a16:colId xmlns="" xmlns:a16="http://schemas.microsoft.com/office/drawing/2014/main" val="2908495407"/>
                    </a:ext>
                  </a:extLst>
                </a:gridCol>
                <a:gridCol w="5930512">
                  <a:extLst>
                    <a:ext uri="{9D8B030D-6E8A-4147-A177-3AD203B41FA5}">
                      <a16:colId xmlns="" xmlns:a16="http://schemas.microsoft.com/office/drawing/2014/main" val="4218619922"/>
                    </a:ext>
                  </a:extLst>
                </a:gridCol>
                <a:gridCol w="1091381">
                  <a:extLst>
                    <a:ext uri="{9D8B030D-6E8A-4147-A177-3AD203B41FA5}">
                      <a16:colId xmlns="" xmlns:a16="http://schemas.microsoft.com/office/drawing/2014/main" val="1772488170"/>
                    </a:ext>
                  </a:extLst>
                </a:gridCol>
                <a:gridCol w="698090">
                  <a:extLst>
                    <a:ext uri="{9D8B030D-6E8A-4147-A177-3AD203B41FA5}">
                      <a16:colId xmlns="" xmlns:a16="http://schemas.microsoft.com/office/drawing/2014/main" val="2450076563"/>
                    </a:ext>
                  </a:extLst>
                </a:gridCol>
                <a:gridCol w="919315">
                  <a:extLst>
                    <a:ext uri="{9D8B030D-6E8A-4147-A177-3AD203B41FA5}">
                      <a16:colId xmlns="" xmlns:a16="http://schemas.microsoft.com/office/drawing/2014/main" val="1355525423"/>
                    </a:ext>
                  </a:extLst>
                </a:gridCol>
              </a:tblGrid>
              <a:tr h="413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1 16 01 074 01 0000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898076398"/>
                  </a:ext>
                </a:extLst>
              </a:tr>
              <a:tr h="28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837249551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4283994154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1 16 01 083 01 0037 140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463087783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635712337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95199947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184881217"/>
                  </a:ext>
                </a:extLst>
              </a:tr>
              <a:tr h="840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1 16 01 093 01 0022 140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 (штрафы за нарушение порядка полного и (или) частичного ограничения режима потребления электрической энергии, порядка ограничения и прекращения подачи тепловой энергии, правил ограничения подачи (поставки) и отбора газа либо порядка временного прекращения или ограничения водоснабжения, водоотведения, транспортировки воды и (или) сточных вод)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768823130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968071590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59649222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1 16 01 113 01 9000 140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933659939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2807716767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="" xmlns:a16="http://schemas.microsoft.com/office/drawing/2014/main" val="145516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95065"/>
              </p:ext>
            </p:extLst>
          </p:nvPr>
        </p:nvGraphicFramePr>
        <p:xfrm>
          <a:off x="3" y="850392"/>
          <a:ext cx="9994389" cy="34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184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081548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081549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243682">
                  <a:extLst>
                    <a:ext uri="{9D8B030D-6E8A-4147-A177-3AD203B41FA5}">
                      <a16:colId xmlns="" xmlns:a16="http://schemas.microsoft.com/office/drawing/2014/main" val="1686779988"/>
                    </a:ext>
                  </a:extLst>
                </a:gridCol>
              </a:tblGrid>
              <a:tr h="17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66810"/>
              </p:ext>
            </p:extLst>
          </p:nvPr>
        </p:nvGraphicFramePr>
        <p:xfrm>
          <a:off x="0" y="1160203"/>
          <a:ext cx="9994392" cy="5697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7355">
                  <a:extLst>
                    <a:ext uri="{9D8B030D-6E8A-4147-A177-3AD203B41FA5}">
                      <a16:colId xmlns="" xmlns:a16="http://schemas.microsoft.com/office/drawing/2014/main" val="641434421"/>
                    </a:ext>
                  </a:extLst>
                </a:gridCol>
                <a:gridCol w="5254315">
                  <a:extLst>
                    <a:ext uri="{9D8B030D-6E8A-4147-A177-3AD203B41FA5}">
                      <a16:colId xmlns="" xmlns:a16="http://schemas.microsoft.com/office/drawing/2014/main" val="1267067126"/>
                    </a:ext>
                  </a:extLst>
                </a:gridCol>
                <a:gridCol w="1087491">
                  <a:extLst>
                    <a:ext uri="{9D8B030D-6E8A-4147-A177-3AD203B41FA5}">
                      <a16:colId xmlns="" xmlns:a16="http://schemas.microsoft.com/office/drawing/2014/main" val="2796969595"/>
                    </a:ext>
                  </a:extLst>
                </a:gridCol>
                <a:gridCol w="1081549">
                  <a:extLst>
                    <a:ext uri="{9D8B030D-6E8A-4147-A177-3AD203B41FA5}">
                      <a16:colId xmlns="" xmlns:a16="http://schemas.microsoft.com/office/drawing/2014/main" val="972440013"/>
                    </a:ext>
                  </a:extLst>
                </a:gridCol>
                <a:gridCol w="1243682">
                  <a:extLst>
                    <a:ext uri="{9D8B030D-6E8A-4147-A177-3AD203B41FA5}">
                      <a16:colId xmlns="" xmlns:a16="http://schemas.microsoft.com/office/drawing/2014/main" val="1354793193"/>
                    </a:ext>
                  </a:extLst>
                </a:gridCol>
              </a:tblGrid>
              <a:tr h="798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незаконную продажу товаров (иных вещей), свободная реализация которых запрещена или ограничена)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451258768"/>
                  </a:ext>
                </a:extLst>
              </a:tr>
              <a:tr h="80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1 16 01 143 01 0016 140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1084249747"/>
                  </a:ext>
                </a:extLst>
              </a:tr>
              <a:tr h="638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2372981270"/>
                  </a:ext>
                </a:extLst>
              </a:tr>
              <a:tr h="497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091876143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779339496"/>
                  </a:ext>
                </a:extLst>
              </a:tr>
              <a:tr h="938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1 16 01 173 01 0008 140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375709177"/>
                  </a:ext>
                </a:extLst>
              </a:tr>
              <a:tr h="656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4268248832"/>
                  </a:ext>
                </a:extLst>
              </a:tr>
              <a:tr h="713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1177860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24234"/>
              </p:ext>
            </p:extLst>
          </p:nvPr>
        </p:nvGraphicFramePr>
        <p:xfrm>
          <a:off x="3" y="795528"/>
          <a:ext cx="9966957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250425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30709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061885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275244">
                  <a:extLst>
                    <a:ext uri="{9D8B030D-6E8A-4147-A177-3AD203B41FA5}">
                      <a16:colId xmlns="" xmlns:a16="http://schemas.microsoft.com/office/drawing/2014/main" val="426364375"/>
                    </a:ext>
                  </a:extLst>
                </a:gridCol>
              </a:tblGrid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7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7015"/>
              </p:ext>
            </p:extLst>
          </p:nvPr>
        </p:nvGraphicFramePr>
        <p:xfrm>
          <a:off x="1" y="1189704"/>
          <a:ext cx="9976103" cy="5910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308">
                  <a:extLst>
                    <a:ext uri="{9D8B030D-6E8A-4147-A177-3AD203B41FA5}">
                      <a16:colId xmlns="" xmlns:a16="http://schemas.microsoft.com/office/drawing/2014/main" val="3129214819"/>
                    </a:ext>
                  </a:extLst>
                </a:gridCol>
                <a:gridCol w="5244981">
                  <a:extLst>
                    <a:ext uri="{9D8B030D-6E8A-4147-A177-3AD203B41FA5}">
                      <a16:colId xmlns="" xmlns:a16="http://schemas.microsoft.com/office/drawing/2014/main" val="1889058923"/>
                    </a:ext>
                  </a:extLst>
                </a:gridCol>
                <a:gridCol w="1140542">
                  <a:extLst>
                    <a:ext uri="{9D8B030D-6E8A-4147-A177-3AD203B41FA5}">
                      <a16:colId xmlns="" xmlns:a16="http://schemas.microsoft.com/office/drawing/2014/main" val="1164887044"/>
                    </a:ext>
                  </a:extLst>
                </a:gridCol>
                <a:gridCol w="1052052">
                  <a:extLst>
                    <a:ext uri="{9D8B030D-6E8A-4147-A177-3AD203B41FA5}">
                      <a16:colId xmlns="" xmlns:a16="http://schemas.microsoft.com/office/drawing/2014/main" val="2954527389"/>
                    </a:ext>
                  </a:extLst>
                </a:gridCol>
                <a:gridCol w="1294220">
                  <a:extLst>
                    <a:ext uri="{9D8B030D-6E8A-4147-A177-3AD203B41FA5}">
                      <a16:colId xmlns="" xmlns:a16="http://schemas.microsoft.com/office/drawing/2014/main" val="647081604"/>
                    </a:ext>
                  </a:extLst>
                </a:gridCol>
              </a:tblGrid>
              <a:tr h="325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251705429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1666481077"/>
                  </a:ext>
                </a:extLst>
              </a:tr>
              <a:tr h="863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1 16 01 193 01 0005 140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288545281"/>
                  </a:ext>
                </a:extLst>
              </a:tr>
              <a:tr h="49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296402794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1 16 01 193 01 0030 140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761000286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1 16 01 193 01 0401 140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 государственного контроля (надзора), должностного лица организации, уполномоченной в соответствии с федеральными законами на осуществление государственного надзора, должностного лица органа муниципального контроля)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419576953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097786197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399824874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1400221448"/>
                  </a:ext>
                </a:extLst>
              </a:tr>
              <a:tr h="665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1 16 01 203 01 0021 140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314977373"/>
                  </a:ext>
                </a:extLst>
              </a:tr>
              <a:tr h="758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="" xmlns:a16="http://schemas.microsoft.com/office/drawing/2014/main" val="2779154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1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432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42767"/>
              </p:ext>
            </p:extLst>
          </p:nvPr>
        </p:nvGraphicFramePr>
        <p:xfrm>
          <a:off x="3" y="875071"/>
          <a:ext cx="9985245" cy="33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87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4670323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1052052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234538">
                  <a:extLst>
                    <a:ext uri="{9D8B030D-6E8A-4147-A177-3AD203B41FA5}">
                      <a16:colId xmlns="" xmlns:a16="http://schemas.microsoft.com/office/drawing/2014/main" val="2245021441"/>
                    </a:ext>
                  </a:extLst>
                </a:gridCol>
              </a:tblGrid>
              <a:tr h="10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16839"/>
              </p:ext>
            </p:extLst>
          </p:nvPr>
        </p:nvGraphicFramePr>
        <p:xfrm>
          <a:off x="0" y="1197866"/>
          <a:ext cx="9985248" cy="3727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718">
                  <a:extLst>
                    <a:ext uri="{9D8B030D-6E8A-4147-A177-3AD203B41FA5}">
                      <a16:colId xmlns="" xmlns:a16="http://schemas.microsoft.com/office/drawing/2014/main" val="66386069"/>
                    </a:ext>
                  </a:extLst>
                </a:gridCol>
                <a:gridCol w="4658952">
                  <a:extLst>
                    <a:ext uri="{9D8B030D-6E8A-4147-A177-3AD203B41FA5}">
                      <a16:colId xmlns="" xmlns:a16="http://schemas.microsoft.com/office/drawing/2014/main" val="2752560500"/>
                    </a:ext>
                  </a:extLst>
                </a:gridCol>
                <a:gridCol w="1116988">
                  <a:extLst>
                    <a:ext uri="{9D8B030D-6E8A-4147-A177-3AD203B41FA5}">
                      <a16:colId xmlns="" xmlns:a16="http://schemas.microsoft.com/office/drawing/2014/main" val="1355349171"/>
                    </a:ext>
                  </a:extLst>
                </a:gridCol>
                <a:gridCol w="1042219">
                  <a:extLst>
                    <a:ext uri="{9D8B030D-6E8A-4147-A177-3AD203B41FA5}">
                      <a16:colId xmlns="" xmlns:a16="http://schemas.microsoft.com/office/drawing/2014/main" val="1883924610"/>
                    </a:ext>
                  </a:extLst>
                </a:gridCol>
                <a:gridCol w="1244371">
                  <a:extLst>
                    <a:ext uri="{9D8B030D-6E8A-4147-A177-3AD203B41FA5}">
                      <a16:colId xmlns="" xmlns:a16="http://schemas.microsoft.com/office/drawing/2014/main" val="4227296993"/>
                    </a:ext>
                  </a:extLst>
                </a:gridCol>
              </a:tblGrid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785,00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500186574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1 16 02 020 02 0000 140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2745859141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276540783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28077813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52820590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133443900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3534948770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51333115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1 16 09 040 04 0000 140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="" xmlns:a16="http://schemas.microsoft.com/office/drawing/2014/main" val="238382902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73485"/>
              </p:ext>
            </p:extLst>
          </p:nvPr>
        </p:nvGraphicFramePr>
        <p:xfrm>
          <a:off x="0" y="4925962"/>
          <a:ext cx="9985244" cy="1932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1097">
                  <a:extLst>
                    <a:ext uri="{9D8B030D-6E8A-4147-A177-3AD203B41FA5}">
                      <a16:colId xmlns="" xmlns:a16="http://schemas.microsoft.com/office/drawing/2014/main" val="438544496"/>
                    </a:ext>
                  </a:extLst>
                </a:gridCol>
                <a:gridCol w="4676516">
                  <a:extLst>
                    <a:ext uri="{9D8B030D-6E8A-4147-A177-3AD203B41FA5}">
                      <a16:colId xmlns="" xmlns:a16="http://schemas.microsoft.com/office/drawing/2014/main" val="2282854868"/>
                    </a:ext>
                  </a:extLst>
                </a:gridCol>
                <a:gridCol w="1120877">
                  <a:extLst>
                    <a:ext uri="{9D8B030D-6E8A-4147-A177-3AD203B41FA5}">
                      <a16:colId xmlns="" xmlns:a16="http://schemas.microsoft.com/office/drawing/2014/main" val="899239633"/>
                    </a:ext>
                  </a:extLst>
                </a:gridCol>
                <a:gridCol w="1052052">
                  <a:extLst>
                    <a:ext uri="{9D8B030D-6E8A-4147-A177-3AD203B41FA5}">
                      <a16:colId xmlns="" xmlns:a16="http://schemas.microsoft.com/office/drawing/2014/main" val="1806444056"/>
                    </a:ext>
                  </a:extLst>
                </a:gridCol>
                <a:gridCol w="1224702">
                  <a:extLst>
                    <a:ext uri="{9D8B030D-6E8A-4147-A177-3AD203B41FA5}">
                      <a16:colId xmlns="" xmlns:a16="http://schemas.microsoft.com/office/drawing/2014/main" val="1501448287"/>
                    </a:ext>
                  </a:extLst>
                </a:gridCol>
              </a:tblGrid>
              <a:tr h="21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4 648,62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1730693607"/>
                  </a:ext>
                </a:extLst>
              </a:tr>
              <a:tr h="561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151355569"/>
                  </a:ext>
                </a:extLst>
              </a:tr>
              <a:tr h="350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4207498789"/>
                  </a:ext>
                </a:extLst>
              </a:tr>
              <a:tr h="523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1 16 10 032 04 0000 140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60306975"/>
                  </a:ext>
                </a:extLst>
              </a:tr>
              <a:tr h="282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350932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0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93910"/>
              </p:ext>
            </p:extLst>
          </p:nvPr>
        </p:nvGraphicFramePr>
        <p:xfrm>
          <a:off x="3" y="822960"/>
          <a:ext cx="9994389" cy="37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68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816077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1342005">
                  <a:extLst>
                    <a:ext uri="{9D8B030D-6E8A-4147-A177-3AD203B41FA5}">
                      <a16:colId xmlns="" xmlns:a16="http://schemas.microsoft.com/office/drawing/2014/main" val="2942958733"/>
                    </a:ext>
                  </a:extLst>
                </a:gridCol>
              </a:tblGrid>
              <a:tr h="208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6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50880"/>
              </p:ext>
            </p:extLst>
          </p:nvPr>
        </p:nvGraphicFramePr>
        <p:xfrm>
          <a:off x="0" y="1219200"/>
          <a:ext cx="10021824" cy="3901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71">
                  <a:extLst>
                    <a:ext uri="{9D8B030D-6E8A-4147-A177-3AD203B41FA5}">
                      <a16:colId xmlns="" xmlns:a16="http://schemas.microsoft.com/office/drawing/2014/main" val="722866769"/>
                    </a:ext>
                  </a:extLst>
                </a:gridCol>
                <a:gridCol w="5260258">
                  <a:extLst>
                    <a:ext uri="{9D8B030D-6E8A-4147-A177-3AD203B41FA5}">
                      <a16:colId xmlns="" xmlns:a16="http://schemas.microsoft.com/office/drawing/2014/main" val="2209283321"/>
                    </a:ext>
                  </a:extLst>
                </a:gridCol>
                <a:gridCol w="1091381">
                  <a:extLst>
                    <a:ext uri="{9D8B030D-6E8A-4147-A177-3AD203B41FA5}">
                      <a16:colId xmlns="" xmlns:a16="http://schemas.microsoft.com/office/drawing/2014/main" val="37147363"/>
                    </a:ext>
                  </a:extLst>
                </a:gridCol>
                <a:gridCol w="806245">
                  <a:extLst>
                    <a:ext uri="{9D8B030D-6E8A-4147-A177-3AD203B41FA5}">
                      <a16:colId xmlns="" xmlns:a16="http://schemas.microsoft.com/office/drawing/2014/main" val="88152300"/>
                    </a:ext>
                  </a:extLst>
                </a:gridCol>
                <a:gridCol w="1379269">
                  <a:extLst>
                    <a:ext uri="{9D8B030D-6E8A-4147-A177-3AD203B41FA5}">
                      <a16:colId xmlns="" xmlns:a16="http://schemas.microsoft.com/office/drawing/2014/main" val="2095354314"/>
                    </a:ext>
                  </a:extLst>
                </a:gridCol>
              </a:tblGrid>
              <a:tr h="766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с муниципальным органом городского округа (муниципальным казенным учреждением) муниципального контракта, а также иные денежные средства, подлежащие зачислению в бюджет городского округа за нарушение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 (за исключением муниципального контракта, финансируемого за счет средств муниципального дорожного фонда)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255829560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41064296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947897398"/>
                  </a:ext>
                </a:extLst>
              </a:tr>
              <a:tr h="866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с внутригородским делением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921489037"/>
                  </a:ext>
                </a:extLst>
              </a:tr>
              <a:tr h="140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1 16 11 000 01 0000 140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701280882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1 16 11 050 01 0000 140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3551236986"/>
                  </a:ext>
                </a:extLst>
              </a:tr>
              <a:tr h="4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1 16 18 000 02 0000 140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="" xmlns:a16="http://schemas.microsoft.com/office/drawing/2014/main" val="6491624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91954"/>
              </p:ext>
            </p:extLst>
          </p:nvPr>
        </p:nvGraphicFramePr>
        <p:xfrm>
          <a:off x="1" y="5112776"/>
          <a:ext cx="10049258" cy="1745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502">
                  <a:extLst>
                    <a:ext uri="{9D8B030D-6E8A-4147-A177-3AD203B41FA5}">
                      <a16:colId xmlns="" xmlns:a16="http://schemas.microsoft.com/office/drawing/2014/main" val="1176043086"/>
                    </a:ext>
                  </a:extLst>
                </a:gridCol>
                <a:gridCol w="5240594">
                  <a:extLst>
                    <a:ext uri="{9D8B030D-6E8A-4147-A177-3AD203B41FA5}">
                      <a16:colId xmlns="" xmlns:a16="http://schemas.microsoft.com/office/drawing/2014/main" val="792544462"/>
                    </a:ext>
                  </a:extLst>
                </a:gridCol>
                <a:gridCol w="1101213">
                  <a:extLst>
                    <a:ext uri="{9D8B030D-6E8A-4147-A177-3AD203B41FA5}">
                      <a16:colId xmlns="" xmlns:a16="http://schemas.microsoft.com/office/drawing/2014/main" val="2985720114"/>
                    </a:ext>
                  </a:extLst>
                </a:gridCol>
                <a:gridCol w="796413">
                  <a:extLst>
                    <a:ext uri="{9D8B030D-6E8A-4147-A177-3AD203B41FA5}">
                      <a16:colId xmlns="" xmlns:a16="http://schemas.microsoft.com/office/drawing/2014/main" val="1257006573"/>
                    </a:ext>
                  </a:extLst>
                </a:gridCol>
                <a:gridCol w="1416536">
                  <a:extLst>
                    <a:ext uri="{9D8B030D-6E8A-4147-A177-3AD203B41FA5}">
                      <a16:colId xmlns="" xmlns:a16="http://schemas.microsoft.com/office/drawing/2014/main" val="285746620"/>
                    </a:ext>
                  </a:extLst>
                </a:gridCol>
              </a:tblGrid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2586868875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81960550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934850409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373034506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42856324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(МОУ Запрудненская СОШ №1 ремонт фасада)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21580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DFFE7"/>
            </a:gs>
            <a:gs pos="0">
              <a:srgbClr val="BCEAF5"/>
            </a:gs>
            <a:gs pos="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06766"/>
            <a:ext cx="9970008" cy="890351"/>
          </a:xfrm>
          <a:gradFill flip="none" rotWithShape="1">
            <a:gsLst>
              <a:gs pos="45000">
                <a:schemeClr val="bg1"/>
              </a:gs>
              <a:gs pos="14000">
                <a:schemeClr val="accent1">
                  <a:lumMod val="20000"/>
                  <a:lumOff val="80000"/>
                </a:schemeClr>
              </a:gs>
              <a:gs pos="60000">
                <a:schemeClr val="accent6">
                  <a:lumMod val="20000"/>
                  <a:lumOff val="80000"/>
                </a:schemeClr>
              </a:gs>
              <a:gs pos="92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4008" y="783586"/>
            <a:ext cx="9970008" cy="6074414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11000">
                <a:schemeClr val="accent6">
                  <a:lumMod val="20000"/>
                  <a:lumOff val="80000"/>
                </a:schemeClr>
              </a:gs>
              <a:gs pos="200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Глоссарий                                                                                                                                                                                                                          6-8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Участие граждан Талдомского городского округа в бюджетном процессе в 2023 году                                                                                              9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Этапы бюджетного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Основные задачи и приоритеты бюджетной политики Талдомского городского округа в 2023 году                                                                       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Основный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бюджетной политики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12                                                                                                                                                                     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Административно-территориальное деление Талдомского городского округа                                                                                                          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Открытость бюджетных данных Талдомского городского округа за 2023 год                                                                                                      14-16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выполнении основных показателей социально-экономического развития Талдомского 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за  2023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выполнении  основных характеристик бюджета в сравнении с плановыми назначениями  Талдомского  городского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округа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                                                                                                                                                                                                               19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трансферах, поступивших в бюджет  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Талдомского городского округа за 2023 год  в сравнении с плановыми назначениями                                                                                             20-52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11. 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населения 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сравнении с другими  муниципальными образованиями Московской области за 2023 год                                                                     53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  Информация о налоговых льготах и ставках налогов, и об оценке налоговых расходов в связи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с предоставлением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льгот, установленных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Советом депутатов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в 2023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году                                                                                                                                 54-55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13.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 бюджета в разрезе муниципальных программ с указанием достигнутых и плановых целевых показателей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муниципальных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программ за 2023 год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56-79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14.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бюджета с учетом интересов целевых групп пользователей, на которых были  направлены муниципальные </a:t>
            </a:r>
          </a:p>
          <a:p>
            <a:pPr marL="0" indent="0">
              <a:buNone/>
            </a:pPr>
            <a:r>
              <a:rPr lang="ru" sz="4800" dirty="0">
                <a:solidFill>
                  <a:schemeClr val="tx1"/>
                </a:solidFill>
                <a:latin typeface="Times New Roman"/>
              </a:rPr>
              <a:t>         программы  за 2023 год                         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80-89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endParaRPr lang="ru" sz="4800" dirty="0" smtClean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511481" y="6631912"/>
            <a:ext cx="183503" cy="226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79581"/>
              </p:ext>
            </p:extLst>
          </p:nvPr>
        </p:nvGraphicFramePr>
        <p:xfrm>
          <a:off x="3" y="868680"/>
          <a:ext cx="9905996" cy="3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600">
                  <a:extLst>
                    <a:ext uri="{9D8B030D-6E8A-4147-A177-3AD203B41FA5}">
                      <a16:colId xmlns="" xmlns:a16="http://schemas.microsoft.com/office/drawing/2014/main" val="3102245753"/>
                    </a:ext>
                  </a:extLst>
                </a:gridCol>
                <a:gridCol w="5808791">
                  <a:extLst>
                    <a:ext uri="{9D8B030D-6E8A-4147-A177-3AD203B41FA5}">
                      <a16:colId xmlns="" xmlns:a16="http://schemas.microsoft.com/office/drawing/2014/main" val="3622855819"/>
                    </a:ext>
                  </a:extLst>
                </a:gridCol>
                <a:gridCol w="1164951">
                  <a:extLst>
                    <a:ext uri="{9D8B030D-6E8A-4147-A177-3AD203B41FA5}">
                      <a16:colId xmlns="" xmlns:a16="http://schemas.microsoft.com/office/drawing/2014/main" val="1223974382"/>
                    </a:ext>
                  </a:extLst>
                </a:gridCol>
                <a:gridCol w="713010">
                  <a:extLst>
                    <a:ext uri="{9D8B030D-6E8A-4147-A177-3AD203B41FA5}">
                      <a16:colId xmlns="" xmlns:a16="http://schemas.microsoft.com/office/drawing/2014/main" val="2668826181"/>
                    </a:ext>
                  </a:extLst>
                </a:gridCol>
                <a:gridCol w="958644">
                  <a:extLst>
                    <a:ext uri="{9D8B030D-6E8A-4147-A177-3AD203B41FA5}">
                      <a16:colId xmlns="" xmlns:a16="http://schemas.microsoft.com/office/drawing/2014/main" val="1821993177"/>
                    </a:ext>
                  </a:extLst>
                </a:gridCol>
              </a:tblGrid>
              <a:tr h="19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9050096"/>
                  </a:ext>
                </a:extLst>
              </a:tr>
              <a:tr h="149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74865"/>
              </p:ext>
            </p:extLst>
          </p:nvPr>
        </p:nvGraphicFramePr>
        <p:xfrm>
          <a:off x="1" y="1195754"/>
          <a:ext cx="9906001" cy="5662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2374">
                  <a:extLst>
                    <a:ext uri="{9D8B030D-6E8A-4147-A177-3AD203B41FA5}">
                      <a16:colId xmlns="" xmlns:a16="http://schemas.microsoft.com/office/drawing/2014/main" val="102116542"/>
                    </a:ext>
                  </a:extLst>
                </a:gridCol>
                <a:gridCol w="5827019">
                  <a:extLst>
                    <a:ext uri="{9D8B030D-6E8A-4147-A177-3AD203B41FA5}">
                      <a16:colId xmlns="" xmlns:a16="http://schemas.microsoft.com/office/drawing/2014/main" val="318997937"/>
                    </a:ext>
                  </a:extLst>
                </a:gridCol>
                <a:gridCol w="1160206">
                  <a:extLst>
                    <a:ext uri="{9D8B030D-6E8A-4147-A177-3AD203B41FA5}">
                      <a16:colId xmlns="" xmlns:a16="http://schemas.microsoft.com/office/drawing/2014/main" val="2279267740"/>
                    </a:ext>
                  </a:extLst>
                </a:gridCol>
                <a:gridCol w="723481">
                  <a:extLst>
                    <a:ext uri="{9D8B030D-6E8A-4147-A177-3AD203B41FA5}">
                      <a16:colId xmlns="" xmlns:a16="http://schemas.microsoft.com/office/drawing/2014/main" val="3738039123"/>
                    </a:ext>
                  </a:extLst>
                </a:gridCol>
                <a:gridCol w="952921">
                  <a:extLst>
                    <a:ext uri="{9D8B030D-6E8A-4147-A177-3AD203B41FA5}">
                      <a16:colId xmlns="" xmlns:a16="http://schemas.microsoft.com/office/drawing/2014/main" val="549948959"/>
                    </a:ext>
                  </a:extLst>
                </a:gridCol>
              </a:tblGrid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346234024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263662979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345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862286828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4257746658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3928020736"/>
                  </a:ext>
                </a:extLst>
              </a:tr>
              <a:tr h="163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68695341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713823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93513147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363832112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6512375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94231427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3274477377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97927667"/>
                  </a:ext>
                </a:extLst>
              </a:tr>
              <a:tr h="427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652387161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1471616643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29941609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41889800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2549694105"/>
                  </a:ext>
                </a:extLst>
              </a:tr>
              <a:tr h="285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3758073594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2869985973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="" xmlns:a16="http://schemas.microsoft.com/office/drawing/2014/main" val="778612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1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09268"/>
              </p:ext>
            </p:extLst>
          </p:nvPr>
        </p:nvGraphicFramePr>
        <p:xfrm>
          <a:off x="0" y="841248"/>
          <a:ext cx="9930581" cy="446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3832">
                  <a:extLst>
                    <a:ext uri="{9D8B030D-6E8A-4147-A177-3AD203B41FA5}">
                      <a16:colId xmlns="" xmlns:a16="http://schemas.microsoft.com/office/drawing/2014/main" val="3621799648"/>
                    </a:ext>
                  </a:extLst>
                </a:gridCol>
                <a:gridCol w="5083278">
                  <a:extLst>
                    <a:ext uri="{9D8B030D-6E8A-4147-A177-3AD203B41FA5}">
                      <a16:colId xmlns="" xmlns:a16="http://schemas.microsoft.com/office/drawing/2014/main" val="2796539285"/>
                    </a:ext>
                  </a:extLst>
                </a:gridCol>
                <a:gridCol w="1111045">
                  <a:extLst>
                    <a:ext uri="{9D8B030D-6E8A-4147-A177-3AD203B41FA5}">
                      <a16:colId xmlns="" xmlns:a16="http://schemas.microsoft.com/office/drawing/2014/main" val="1598282575"/>
                    </a:ext>
                  </a:extLst>
                </a:gridCol>
                <a:gridCol w="1160206">
                  <a:extLst>
                    <a:ext uri="{9D8B030D-6E8A-4147-A177-3AD203B41FA5}">
                      <a16:colId xmlns="" xmlns:a16="http://schemas.microsoft.com/office/drawing/2014/main" val="1201402379"/>
                    </a:ext>
                  </a:extLst>
                </a:gridCol>
                <a:gridCol w="1042220">
                  <a:extLst>
                    <a:ext uri="{9D8B030D-6E8A-4147-A177-3AD203B41FA5}">
                      <a16:colId xmlns="" xmlns:a16="http://schemas.microsoft.com/office/drawing/2014/main" val="2155527069"/>
                    </a:ext>
                  </a:extLst>
                </a:gridCol>
              </a:tblGrid>
              <a:tr h="22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8509300"/>
                  </a:ext>
                </a:extLst>
              </a:tr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47350"/>
              </p:ext>
            </p:extLst>
          </p:nvPr>
        </p:nvGraphicFramePr>
        <p:xfrm>
          <a:off x="0" y="1283857"/>
          <a:ext cx="9906001" cy="5574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1835">
                  <a:extLst>
                    <a:ext uri="{9D8B030D-6E8A-4147-A177-3AD203B41FA5}">
                      <a16:colId xmlns="" xmlns:a16="http://schemas.microsoft.com/office/drawing/2014/main" val="1553480945"/>
                    </a:ext>
                  </a:extLst>
                </a:gridCol>
                <a:gridCol w="5085107">
                  <a:extLst>
                    <a:ext uri="{9D8B030D-6E8A-4147-A177-3AD203B41FA5}">
                      <a16:colId xmlns="" xmlns:a16="http://schemas.microsoft.com/office/drawing/2014/main" val="2790735531"/>
                    </a:ext>
                  </a:extLst>
                </a:gridCol>
                <a:gridCol w="1101082">
                  <a:extLst>
                    <a:ext uri="{9D8B030D-6E8A-4147-A177-3AD203B41FA5}">
                      <a16:colId xmlns="" xmlns:a16="http://schemas.microsoft.com/office/drawing/2014/main" val="1011509007"/>
                    </a:ext>
                  </a:extLst>
                </a:gridCol>
                <a:gridCol w="1169437">
                  <a:extLst>
                    <a:ext uri="{9D8B030D-6E8A-4147-A177-3AD203B41FA5}">
                      <a16:colId xmlns="" xmlns:a16="http://schemas.microsoft.com/office/drawing/2014/main" val="3568190208"/>
                    </a:ext>
                  </a:extLst>
                </a:gridCol>
                <a:gridCol w="1008540">
                  <a:extLst>
                    <a:ext uri="{9D8B030D-6E8A-4147-A177-3AD203B41FA5}">
                      <a16:colId xmlns="" xmlns:a16="http://schemas.microsoft.com/office/drawing/2014/main" val="2609313914"/>
                    </a:ext>
                  </a:extLst>
                </a:gridCol>
              </a:tblGrid>
              <a:tr h="571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4140850297"/>
                  </a:ext>
                </a:extLst>
              </a:tr>
              <a:tr h="28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1099394697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4512946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79876603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70590236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273542132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50192441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293569488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2 02 29 999 04 6065 150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090043097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ремонт подъездов многоквартирных домов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485174953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2 02 29 999 04 6110 150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2 735,61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2 723,62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2125958577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 на софинансирование расходов на организацию транспортного обслуживания населения по муниципальным маршрутам регулярных перевозок по регулируемым тарифам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2432149882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обустройство и установку детских игровых площадок на территории муниципальных образований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192020536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cоздание и ремонт пешеходных коммуникаций (Дорожное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610,42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3 610,35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585614657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2 02 29 999 04 6198 150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зон для досуга и отдыха населения в парках культуры и отдыха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252405004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2 02 29 999 04 6219 150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оздоровление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82824322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2 02 29 999 04 6263 150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устройство систем наружного освещения в рамках реализации проекта "Светлый город"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097771312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8 398,60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414456556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территорий муниципальных общеобразовательных организаций, в зданиях которых выполнен капитальный ремонт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249645289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реализацию проектов граждан, сформированных в рамках практик инициативного бюджетирования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2 999,63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="" xmlns:a16="http://schemas.microsoft.com/office/drawing/2014/main" val="352456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9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245866"/>
              </p:ext>
            </p:extLst>
          </p:nvPr>
        </p:nvGraphicFramePr>
        <p:xfrm>
          <a:off x="1" y="832104"/>
          <a:ext cx="9906000" cy="54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5174">
                  <a:extLst>
                    <a:ext uri="{9D8B030D-6E8A-4147-A177-3AD203B41FA5}">
                      <a16:colId xmlns="" xmlns:a16="http://schemas.microsoft.com/office/drawing/2014/main" val="3621799648"/>
                    </a:ext>
                  </a:extLst>
                </a:gridCol>
                <a:gridCol w="5506064">
                  <a:extLst>
                    <a:ext uri="{9D8B030D-6E8A-4147-A177-3AD203B41FA5}">
                      <a16:colId xmlns="" xmlns:a16="http://schemas.microsoft.com/office/drawing/2014/main" val="2796539285"/>
                    </a:ext>
                  </a:extLst>
                </a:gridCol>
                <a:gridCol w="1081021">
                  <a:extLst>
                    <a:ext uri="{9D8B030D-6E8A-4147-A177-3AD203B41FA5}">
                      <a16:colId xmlns="" xmlns:a16="http://schemas.microsoft.com/office/drawing/2014/main" val="1598282575"/>
                    </a:ext>
                  </a:extLst>
                </a:gridCol>
                <a:gridCol w="817857">
                  <a:extLst>
                    <a:ext uri="{9D8B030D-6E8A-4147-A177-3AD203B41FA5}">
                      <a16:colId xmlns="" xmlns:a16="http://schemas.microsoft.com/office/drawing/2014/main" val="1201402379"/>
                    </a:ext>
                  </a:extLst>
                </a:gridCol>
                <a:gridCol w="1045884">
                  <a:extLst>
                    <a:ext uri="{9D8B030D-6E8A-4147-A177-3AD203B41FA5}">
                      <a16:colId xmlns="" xmlns:a16="http://schemas.microsoft.com/office/drawing/2014/main" val="1759253963"/>
                    </a:ext>
                  </a:extLst>
                </a:gridCol>
              </a:tblGrid>
              <a:tr h="2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85093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50874"/>
              </p:ext>
            </p:extLst>
          </p:nvPr>
        </p:nvGraphicFramePr>
        <p:xfrm>
          <a:off x="1" y="1288026"/>
          <a:ext cx="9906000" cy="565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782">
                  <a:extLst>
                    <a:ext uri="{9D8B030D-6E8A-4147-A177-3AD203B41FA5}">
                      <a16:colId xmlns="" xmlns:a16="http://schemas.microsoft.com/office/drawing/2014/main" val="2135734975"/>
                    </a:ext>
                  </a:extLst>
                </a:gridCol>
                <a:gridCol w="5520456">
                  <a:extLst>
                    <a:ext uri="{9D8B030D-6E8A-4147-A177-3AD203B41FA5}">
                      <a16:colId xmlns="" xmlns:a16="http://schemas.microsoft.com/office/drawing/2014/main" val="4102940423"/>
                    </a:ext>
                  </a:extLst>
                </a:gridCol>
                <a:gridCol w="1081548">
                  <a:extLst>
                    <a:ext uri="{9D8B030D-6E8A-4147-A177-3AD203B41FA5}">
                      <a16:colId xmlns="" xmlns:a16="http://schemas.microsoft.com/office/drawing/2014/main" val="3376756909"/>
                    </a:ext>
                  </a:extLst>
                </a:gridCol>
                <a:gridCol w="816078">
                  <a:extLst>
                    <a:ext uri="{9D8B030D-6E8A-4147-A177-3AD203B41FA5}">
                      <a16:colId xmlns="" xmlns:a16="http://schemas.microsoft.com/office/drawing/2014/main" val="3106534760"/>
                    </a:ext>
                  </a:extLst>
                </a:gridCol>
                <a:gridCol w="1047136">
                  <a:extLst>
                    <a:ext uri="{9D8B030D-6E8A-4147-A177-3AD203B41FA5}">
                      <a16:colId xmlns="" xmlns:a16="http://schemas.microsoft.com/office/drawing/2014/main" val="3370505455"/>
                    </a:ext>
                  </a:extLst>
                </a:gridCol>
              </a:tblGrid>
              <a:tr h="19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3369245658"/>
                  </a:ext>
                </a:extLst>
              </a:tr>
              <a:tr h="292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4246429630"/>
                  </a:ext>
                </a:extLst>
              </a:tr>
              <a:tr h="295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257802547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педагогических работников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3196123770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учебно-вспомогательного и прочего персонала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148469351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приобретение учебников и учебных пособий, средств обучения, игр, игрушек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2510668142"/>
                  </a:ext>
                </a:extLst>
              </a:tr>
              <a:tr h="1303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="" xmlns:a16="http://schemas.microsoft.com/office/drawing/2014/main" val="179753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42520"/>
              </p:ext>
            </p:extLst>
          </p:nvPr>
        </p:nvGraphicFramePr>
        <p:xfrm>
          <a:off x="0" y="850392"/>
          <a:ext cx="9906000" cy="57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="" xmlns:a16="http://schemas.microsoft.com/office/drawing/2014/main" val="3621799648"/>
                    </a:ext>
                  </a:extLst>
                </a:gridCol>
                <a:gridCol w="5800804">
                  <a:extLst>
                    <a:ext uri="{9D8B030D-6E8A-4147-A177-3AD203B41FA5}">
                      <a16:colId xmlns="" xmlns:a16="http://schemas.microsoft.com/office/drawing/2014/main" val="2796539285"/>
                    </a:ext>
                  </a:extLst>
                </a:gridCol>
                <a:gridCol w="1101753">
                  <a:extLst>
                    <a:ext uri="{9D8B030D-6E8A-4147-A177-3AD203B41FA5}">
                      <a16:colId xmlns="" xmlns:a16="http://schemas.microsoft.com/office/drawing/2014/main" val="1598282575"/>
                    </a:ext>
                  </a:extLst>
                </a:gridCol>
                <a:gridCol w="722474">
                  <a:extLst>
                    <a:ext uri="{9D8B030D-6E8A-4147-A177-3AD203B41FA5}">
                      <a16:colId xmlns="" xmlns:a16="http://schemas.microsoft.com/office/drawing/2014/main" val="1201402379"/>
                    </a:ext>
                  </a:extLst>
                </a:gridCol>
                <a:gridCol w="923889">
                  <a:extLst>
                    <a:ext uri="{9D8B030D-6E8A-4147-A177-3AD203B41FA5}">
                      <a16:colId xmlns="" xmlns:a16="http://schemas.microsoft.com/office/drawing/2014/main" val="158191870"/>
                    </a:ext>
                  </a:extLst>
                </a:gridCol>
              </a:tblGrid>
              <a:tr h="32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8509300"/>
                  </a:ext>
                </a:extLst>
              </a:tr>
              <a:tr h="24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44703"/>
              </p:ext>
            </p:extLst>
          </p:nvPr>
        </p:nvGraphicFramePr>
        <p:xfrm>
          <a:off x="1" y="1362075"/>
          <a:ext cx="9905999" cy="5513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="" xmlns:a16="http://schemas.microsoft.com/office/drawing/2014/main" val="2324596525"/>
                    </a:ext>
                  </a:extLst>
                </a:gridCol>
                <a:gridCol w="5800803">
                  <a:extLst>
                    <a:ext uri="{9D8B030D-6E8A-4147-A177-3AD203B41FA5}">
                      <a16:colId xmlns="" xmlns:a16="http://schemas.microsoft.com/office/drawing/2014/main" val="2200125568"/>
                    </a:ext>
                  </a:extLst>
                </a:gridCol>
                <a:gridCol w="1101753">
                  <a:extLst>
                    <a:ext uri="{9D8B030D-6E8A-4147-A177-3AD203B41FA5}">
                      <a16:colId xmlns="" xmlns:a16="http://schemas.microsoft.com/office/drawing/2014/main" val="4165578958"/>
                    </a:ext>
                  </a:extLst>
                </a:gridCol>
                <a:gridCol w="717215">
                  <a:extLst>
                    <a:ext uri="{9D8B030D-6E8A-4147-A177-3AD203B41FA5}">
                      <a16:colId xmlns="" xmlns:a16="http://schemas.microsoft.com/office/drawing/2014/main" val="3878187345"/>
                    </a:ext>
                  </a:extLst>
                </a:gridCol>
                <a:gridCol w="929148">
                  <a:extLst>
                    <a:ext uri="{9D8B030D-6E8A-4147-A177-3AD203B41FA5}">
                      <a16:colId xmlns="" xmlns:a16="http://schemas.microsoft.com/office/drawing/2014/main" val="171932623"/>
                    </a:ext>
                  </a:extLst>
                </a:gridCol>
              </a:tblGrid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916639159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3726525100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49441165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2209485065"/>
                  </a:ext>
                </a:extLst>
              </a:tr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расходы на выплату пособия педагогическим работникам муниципальных общеобразовательных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1274141572"/>
                  </a:ext>
                </a:extLst>
              </a:tr>
              <a:tr h="996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услуг)ОО выплата компенсаций работникам, привлекаемым к проведению государственной итоговой аттестации в пунктах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="" xmlns:a16="http://schemas.microsoft.com/office/drawing/2014/main" val="25238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84246"/>
              </p:ext>
            </p:extLst>
          </p:nvPr>
        </p:nvGraphicFramePr>
        <p:xfrm>
          <a:off x="0" y="822960"/>
          <a:ext cx="9906000" cy="415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630">
                  <a:extLst>
                    <a:ext uri="{9D8B030D-6E8A-4147-A177-3AD203B41FA5}">
                      <a16:colId xmlns="" xmlns:a16="http://schemas.microsoft.com/office/drawing/2014/main" val="3778382166"/>
                    </a:ext>
                  </a:extLst>
                </a:gridCol>
                <a:gridCol w="5915757">
                  <a:extLst>
                    <a:ext uri="{9D8B030D-6E8A-4147-A177-3AD203B41FA5}">
                      <a16:colId xmlns="" xmlns:a16="http://schemas.microsoft.com/office/drawing/2014/main" val="1138427486"/>
                    </a:ext>
                  </a:extLst>
                </a:gridCol>
                <a:gridCol w="1072638">
                  <a:extLst>
                    <a:ext uri="{9D8B030D-6E8A-4147-A177-3AD203B41FA5}">
                      <a16:colId xmlns="" xmlns:a16="http://schemas.microsoft.com/office/drawing/2014/main" val="1183313454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3660762751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1963546408"/>
                    </a:ext>
                  </a:extLst>
                </a:gridCol>
              </a:tblGrid>
              <a:tr h="189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7114596"/>
                  </a:ext>
                </a:extLst>
              </a:tr>
              <a:tr h="226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03539"/>
              </p:ext>
            </p:extLst>
          </p:nvPr>
        </p:nvGraphicFramePr>
        <p:xfrm>
          <a:off x="2" y="1238864"/>
          <a:ext cx="9905998" cy="5619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="" xmlns:a16="http://schemas.microsoft.com/office/drawing/2014/main" val="3137093093"/>
                    </a:ext>
                  </a:extLst>
                </a:gridCol>
                <a:gridCol w="5921547">
                  <a:extLst>
                    <a:ext uri="{9D8B030D-6E8A-4147-A177-3AD203B41FA5}">
                      <a16:colId xmlns="" xmlns:a16="http://schemas.microsoft.com/office/drawing/2014/main" val="410195586"/>
                    </a:ext>
                  </a:extLst>
                </a:gridCol>
                <a:gridCol w="1063112">
                  <a:extLst>
                    <a:ext uri="{9D8B030D-6E8A-4147-A177-3AD203B41FA5}">
                      <a16:colId xmlns="" xmlns:a16="http://schemas.microsoft.com/office/drawing/2014/main" val="2957913767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1686158512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1530653300"/>
                    </a:ext>
                  </a:extLst>
                </a:gridCol>
              </a:tblGrid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746679455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173605986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809986373"/>
                  </a:ext>
                </a:extLst>
              </a:tr>
              <a:tr h="466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2634218071"/>
                  </a:ext>
                </a:extLst>
              </a:tr>
              <a:tr h="429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2272375125"/>
                  </a:ext>
                </a:extLst>
              </a:tr>
              <a:tr h="30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(в части присвоения адресов объектам адресации и согласования перепланировки помещений в многоквартирном доме)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361166774"/>
                  </a:ext>
                </a:extLst>
              </a:tr>
              <a:tr h="848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(подготовка и направление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2705000676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 осуществление государственных полномочий Московской области в области земельных отношений)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7 729,14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812270337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 выполнение передаваемых полномочий субъектов Российской Федерации (организация  мероприятий при осуществлении деятельности по обращению с собаками без владельцев 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3530628306"/>
                  </a:ext>
                </a:extLst>
              </a:tr>
              <a:tr h="374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2 02 30 024 04 6193 150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субъекта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8433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45596"/>
              </p:ext>
            </p:extLst>
          </p:nvPr>
        </p:nvGraphicFramePr>
        <p:xfrm>
          <a:off x="0" y="822960"/>
          <a:ext cx="9905999" cy="504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417">
                  <a:extLst>
                    <a:ext uri="{9D8B030D-6E8A-4147-A177-3AD203B41FA5}">
                      <a16:colId xmlns="" xmlns:a16="http://schemas.microsoft.com/office/drawing/2014/main" val="3778382166"/>
                    </a:ext>
                  </a:extLst>
                </a:gridCol>
                <a:gridCol w="5876416">
                  <a:extLst>
                    <a:ext uri="{9D8B030D-6E8A-4147-A177-3AD203B41FA5}">
                      <a16:colId xmlns="" xmlns:a16="http://schemas.microsoft.com/office/drawing/2014/main" val="1138427486"/>
                    </a:ext>
                  </a:extLst>
                </a:gridCol>
                <a:gridCol w="1110964">
                  <a:extLst>
                    <a:ext uri="{9D8B030D-6E8A-4147-A177-3AD203B41FA5}">
                      <a16:colId xmlns="" xmlns:a16="http://schemas.microsoft.com/office/drawing/2014/main" val="1183313454"/>
                    </a:ext>
                  </a:extLst>
                </a:gridCol>
                <a:gridCol w="779624">
                  <a:extLst>
                    <a:ext uri="{9D8B030D-6E8A-4147-A177-3AD203B41FA5}">
                      <a16:colId xmlns="" xmlns:a16="http://schemas.microsoft.com/office/drawing/2014/main" val="3660762751"/>
                    </a:ext>
                  </a:extLst>
                </a:gridCol>
                <a:gridCol w="930578">
                  <a:extLst>
                    <a:ext uri="{9D8B030D-6E8A-4147-A177-3AD203B41FA5}">
                      <a16:colId xmlns="" xmlns:a16="http://schemas.microsoft.com/office/drawing/2014/main" val="1963546408"/>
                    </a:ext>
                  </a:extLst>
                </a:gridCol>
              </a:tblGrid>
              <a:tr h="229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7114596"/>
                  </a:ext>
                </a:extLst>
              </a:tr>
              <a:tr h="2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74594"/>
              </p:ext>
            </p:extLst>
          </p:nvPr>
        </p:nvGraphicFramePr>
        <p:xfrm>
          <a:off x="1" y="1297858"/>
          <a:ext cx="9906000" cy="55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="" xmlns:a16="http://schemas.microsoft.com/office/drawing/2014/main" val="3137093093"/>
                    </a:ext>
                  </a:extLst>
                </a:gridCol>
                <a:gridCol w="5877995">
                  <a:extLst>
                    <a:ext uri="{9D8B030D-6E8A-4147-A177-3AD203B41FA5}">
                      <a16:colId xmlns="" xmlns:a16="http://schemas.microsoft.com/office/drawing/2014/main" val="410195586"/>
                    </a:ext>
                  </a:extLst>
                </a:gridCol>
                <a:gridCol w="1110964">
                  <a:extLst>
                    <a:ext uri="{9D8B030D-6E8A-4147-A177-3AD203B41FA5}">
                      <a16:colId xmlns="" xmlns:a16="http://schemas.microsoft.com/office/drawing/2014/main" val="2957913767"/>
                    </a:ext>
                  </a:extLst>
                </a:gridCol>
                <a:gridCol w="769878">
                  <a:extLst>
                    <a:ext uri="{9D8B030D-6E8A-4147-A177-3AD203B41FA5}">
                      <a16:colId xmlns="" xmlns:a16="http://schemas.microsoft.com/office/drawing/2014/main" val="1686158512"/>
                    </a:ext>
                  </a:extLst>
                </a:gridCol>
                <a:gridCol w="940324">
                  <a:extLst>
                    <a:ext uri="{9D8B030D-6E8A-4147-A177-3AD203B41FA5}">
                      <a16:colId xmlns="" xmlns:a16="http://schemas.microsoft.com/office/drawing/2014/main" val="1530653300"/>
                    </a:ext>
                  </a:extLst>
                </a:gridCol>
              </a:tblGrid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746679455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443,01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442,61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960282274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7 027,00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5 146,35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3154624576"/>
                  </a:ext>
                </a:extLst>
              </a:tr>
              <a:tr h="603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фонда, не предоставленных гражданам и юридическим лицам, а также по транспортированию, обработке и утилизации таких отходов)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4056392151"/>
                  </a:ext>
                </a:extLst>
              </a:tr>
              <a:tr h="455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2 02 30 024 04 6223 150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(оплату расходов, связанных с компенсацией 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62,37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77,96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453734044"/>
                  </a:ext>
                </a:extLst>
              </a:tr>
              <a:tr h="911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(создание административных комиссий, уполномоченных рассматривать дела об административных правонарушениях в сфере благоустройства)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173605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11144"/>
              </p:ext>
            </p:extLst>
          </p:nvPr>
        </p:nvGraphicFramePr>
        <p:xfrm>
          <a:off x="0" y="841248"/>
          <a:ext cx="9906000" cy="431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8295">
                  <a:extLst>
                    <a:ext uri="{9D8B030D-6E8A-4147-A177-3AD203B41FA5}">
                      <a16:colId xmlns="" xmlns:a16="http://schemas.microsoft.com/office/drawing/2014/main" val="3778382166"/>
                    </a:ext>
                  </a:extLst>
                </a:gridCol>
                <a:gridCol w="5811099">
                  <a:extLst>
                    <a:ext uri="{9D8B030D-6E8A-4147-A177-3AD203B41FA5}">
                      <a16:colId xmlns="" xmlns:a16="http://schemas.microsoft.com/office/drawing/2014/main" val="1138427486"/>
                    </a:ext>
                  </a:extLst>
                </a:gridCol>
                <a:gridCol w="1124155">
                  <a:extLst>
                    <a:ext uri="{9D8B030D-6E8A-4147-A177-3AD203B41FA5}">
                      <a16:colId xmlns="" xmlns:a16="http://schemas.microsoft.com/office/drawing/2014/main" val="1183313454"/>
                    </a:ext>
                  </a:extLst>
                </a:gridCol>
                <a:gridCol w="770583">
                  <a:extLst>
                    <a:ext uri="{9D8B030D-6E8A-4147-A177-3AD203B41FA5}">
                      <a16:colId xmlns="" xmlns:a16="http://schemas.microsoft.com/office/drawing/2014/main" val="3660762751"/>
                    </a:ext>
                  </a:extLst>
                </a:gridCol>
                <a:gridCol w="941868">
                  <a:extLst>
                    <a:ext uri="{9D8B030D-6E8A-4147-A177-3AD203B41FA5}">
                      <a16:colId xmlns="" xmlns:a16="http://schemas.microsoft.com/office/drawing/2014/main" val="2559521951"/>
                    </a:ext>
                  </a:extLst>
                </a:gridCol>
              </a:tblGrid>
              <a:tr h="207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7114596"/>
                  </a:ext>
                </a:extLst>
              </a:tr>
              <a:tr h="22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58671"/>
              </p:ext>
            </p:extLst>
          </p:nvPr>
        </p:nvGraphicFramePr>
        <p:xfrm>
          <a:off x="1" y="5791201"/>
          <a:ext cx="9905999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973">
                  <a:extLst>
                    <a:ext uri="{9D8B030D-6E8A-4147-A177-3AD203B41FA5}">
                      <a16:colId xmlns="" xmlns:a16="http://schemas.microsoft.com/office/drawing/2014/main" val="2023759377"/>
                    </a:ext>
                  </a:extLst>
                </a:gridCol>
                <a:gridCol w="5872349">
                  <a:extLst>
                    <a:ext uri="{9D8B030D-6E8A-4147-A177-3AD203B41FA5}">
                      <a16:colId xmlns="" xmlns:a16="http://schemas.microsoft.com/office/drawing/2014/main" val="2854377424"/>
                    </a:ext>
                  </a:extLst>
                </a:gridCol>
                <a:gridCol w="1102227">
                  <a:extLst>
                    <a:ext uri="{9D8B030D-6E8A-4147-A177-3AD203B41FA5}">
                      <a16:colId xmlns="" xmlns:a16="http://schemas.microsoft.com/office/drawing/2014/main" val="2570737651"/>
                    </a:ext>
                  </a:extLst>
                </a:gridCol>
                <a:gridCol w="770583">
                  <a:extLst>
                    <a:ext uri="{9D8B030D-6E8A-4147-A177-3AD203B41FA5}">
                      <a16:colId xmlns="" xmlns:a16="http://schemas.microsoft.com/office/drawing/2014/main" val="1784789925"/>
                    </a:ext>
                  </a:extLst>
                </a:gridCol>
                <a:gridCol w="941867">
                  <a:extLst>
                    <a:ext uri="{9D8B030D-6E8A-4147-A177-3AD203B41FA5}">
                      <a16:colId xmlns="" xmlns:a16="http://schemas.microsoft.com/office/drawing/2014/main" val="533902841"/>
                    </a:ext>
                  </a:extLst>
                </a:gridCol>
              </a:tblGrid>
              <a:tr h="314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159421016"/>
                  </a:ext>
                </a:extLst>
              </a:tr>
              <a:tr h="373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1718049023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370467469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915458"/>
              </p:ext>
            </p:extLst>
          </p:nvPr>
        </p:nvGraphicFramePr>
        <p:xfrm>
          <a:off x="-1" y="1257300"/>
          <a:ext cx="9906001" cy="455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732">
                  <a:extLst>
                    <a:ext uri="{9D8B030D-6E8A-4147-A177-3AD203B41FA5}">
                      <a16:colId xmlns="" xmlns:a16="http://schemas.microsoft.com/office/drawing/2014/main" val="3828778584"/>
                    </a:ext>
                  </a:extLst>
                </a:gridCol>
                <a:gridCol w="5816260">
                  <a:extLst>
                    <a:ext uri="{9D8B030D-6E8A-4147-A177-3AD203B41FA5}">
                      <a16:colId xmlns="" xmlns:a16="http://schemas.microsoft.com/office/drawing/2014/main" val="3924299316"/>
                    </a:ext>
                  </a:extLst>
                </a:gridCol>
                <a:gridCol w="1115367">
                  <a:extLst>
                    <a:ext uri="{9D8B030D-6E8A-4147-A177-3AD203B41FA5}">
                      <a16:colId xmlns="" xmlns:a16="http://schemas.microsoft.com/office/drawing/2014/main" val="1704680576"/>
                    </a:ext>
                  </a:extLst>
                </a:gridCol>
                <a:gridCol w="778964">
                  <a:extLst>
                    <a:ext uri="{9D8B030D-6E8A-4147-A177-3AD203B41FA5}">
                      <a16:colId xmlns="" xmlns:a16="http://schemas.microsoft.com/office/drawing/2014/main" val="4278364609"/>
                    </a:ext>
                  </a:extLst>
                </a:gridCol>
                <a:gridCol w="947678">
                  <a:extLst>
                    <a:ext uri="{9D8B030D-6E8A-4147-A177-3AD203B41FA5}">
                      <a16:colId xmlns="" xmlns:a16="http://schemas.microsoft.com/office/drawing/2014/main" val="1203034622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бюджетам городских округов на выполнение передаваемых полномочий субъектов Российской Федерации(по оформлению сибиреязвенных скотомогильников в собственность Московской области,  обустройству и содержанию сибиреязвенных скотомогильников)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68933588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2 02 30 024 04 6282 150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 транспортировка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4090511267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201756135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59454638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2 02 30 029 04 1731 150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(организация выплаты компенсации)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2604270589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2 02 30 029 04 2731 150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63111292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2 02 30 029 04 3731 150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(оплату банковских и почтовых услуг)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175524536"/>
                  </a:ext>
                </a:extLst>
              </a:tr>
              <a:tr h="84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2 02 30 029 04 6214 150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448250510"/>
                  </a:ext>
                </a:extLst>
              </a:tr>
              <a:tr h="33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3843233360"/>
                  </a:ext>
                </a:extLst>
              </a:tr>
              <a:tr h="252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1656405329"/>
                  </a:ext>
                </a:extLst>
              </a:tr>
              <a:tr h="168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770986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="" xmlns:a16="http://schemas.microsoft.com/office/drawing/2014/main" val="426371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4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-82296"/>
            <a:ext cx="9906001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26388"/>
              </p:ext>
            </p:extLst>
          </p:nvPr>
        </p:nvGraphicFramePr>
        <p:xfrm>
          <a:off x="1" y="841034"/>
          <a:ext cx="9905999" cy="509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874">
                  <a:extLst>
                    <a:ext uri="{9D8B030D-6E8A-4147-A177-3AD203B41FA5}">
                      <a16:colId xmlns="" xmlns:a16="http://schemas.microsoft.com/office/drawing/2014/main" val="3778382166"/>
                    </a:ext>
                  </a:extLst>
                </a:gridCol>
                <a:gridCol w="5380563">
                  <a:extLst>
                    <a:ext uri="{9D8B030D-6E8A-4147-A177-3AD203B41FA5}">
                      <a16:colId xmlns="" xmlns:a16="http://schemas.microsoft.com/office/drawing/2014/main" val="1138427486"/>
                    </a:ext>
                  </a:extLst>
                </a:gridCol>
                <a:gridCol w="1154062">
                  <a:extLst>
                    <a:ext uri="{9D8B030D-6E8A-4147-A177-3AD203B41FA5}">
                      <a16:colId xmlns="" xmlns:a16="http://schemas.microsoft.com/office/drawing/2014/main" val="1183313454"/>
                    </a:ext>
                  </a:extLst>
                </a:gridCol>
                <a:gridCol w="1009650">
                  <a:extLst>
                    <a:ext uri="{9D8B030D-6E8A-4147-A177-3AD203B41FA5}">
                      <a16:colId xmlns="" xmlns:a16="http://schemas.microsoft.com/office/drawing/2014/main" val="3660762751"/>
                    </a:ext>
                  </a:extLst>
                </a:gridCol>
                <a:gridCol w="1085850">
                  <a:extLst>
                    <a:ext uri="{9D8B030D-6E8A-4147-A177-3AD203B41FA5}">
                      <a16:colId xmlns="" xmlns:a16="http://schemas.microsoft.com/office/drawing/2014/main" val="2068039418"/>
                    </a:ext>
                  </a:extLst>
                </a:gridCol>
              </a:tblGrid>
              <a:tr h="260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50137"/>
              </p:ext>
            </p:extLst>
          </p:nvPr>
        </p:nvGraphicFramePr>
        <p:xfrm>
          <a:off x="0" y="4638676"/>
          <a:ext cx="9905999" cy="2219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7041">
                  <a:extLst>
                    <a:ext uri="{9D8B030D-6E8A-4147-A177-3AD203B41FA5}">
                      <a16:colId xmlns="" xmlns:a16="http://schemas.microsoft.com/office/drawing/2014/main" val="3155854518"/>
                    </a:ext>
                  </a:extLst>
                </a:gridCol>
                <a:gridCol w="5336268">
                  <a:extLst>
                    <a:ext uri="{9D8B030D-6E8A-4147-A177-3AD203B41FA5}">
                      <a16:colId xmlns="" xmlns:a16="http://schemas.microsoft.com/office/drawing/2014/main" val="2509927202"/>
                    </a:ext>
                  </a:extLst>
                </a:gridCol>
                <a:gridCol w="1157666">
                  <a:extLst>
                    <a:ext uri="{9D8B030D-6E8A-4147-A177-3AD203B41FA5}">
                      <a16:colId xmlns="" xmlns:a16="http://schemas.microsoft.com/office/drawing/2014/main" val="3888469309"/>
                    </a:ext>
                  </a:extLst>
                </a:gridCol>
                <a:gridCol w="1019175">
                  <a:extLst>
                    <a:ext uri="{9D8B030D-6E8A-4147-A177-3AD203B41FA5}">
                      <a16:colId xmlns="" xmlns:a16="http://schemas.microsoft.com/office/drawing/2014/main" val="2833593208"/>
                    </a:ext>
                  </a:extLst>
                </a:gridCol>
                <a:gridCol w="1085849">
                  <a:extLst>
                    <a:ext uri="{9D8B030D-6E8A-4147-A177-3AD203B41FA5}">
                      <a16:colId xmlns="" xmlns:a16="http://schemas.microsoft.com/office/drawing/2014/main" val="1733669012"/>
                    </a:ext>
                  </a:extLst>
                </a:gridCol>
              </a:tblGrid>
              <a:tr h="549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9472610"/>
                  </a:ext>
                </a:extLst>
              </a:tr>
              <a:tr h="601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2 08 04 000 04 0000 150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из бюджетов городских округов (в бюджеты городских округов)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3494012"/>
                  </a:ext>
                </a:extLst>
              </a:tr>
              <a:tr h="609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2 18 00 000 00 0000 150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8413758"/>
                  </a:ext>
                </a:extLst>
              </a:tr>
              <a:tr h="459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393104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26027"/>
              </p:ext>
            </p:extLst>
          </p:nvPr>
        </p:nvGraphicFramePr>
        <p:xfrm>
          <a:off x="0" y="1295399"/>
          <a:ext cx="9906000" cy="3351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411">
                  <a:extLst>
                    <a:ext uri="{9D8B030D-6E8A-4147-A177-3AD203B41FA5}">
                      <a16:colId xmlns="" xmlns:a16="http://schemas.microsoft.com/office/drawing/2014/main" val="2064453065"/>
                    </a:ext>
                  </a:extLst>
                </a:gridCol>
                <a:gridCol w="5373195">
                  <a:extLst>
                    <a:ext uri="{9D8B030D-6E8A-4147-A177-3AD203B41FA5}">
                      <a16:colId xmlns="" xmlns:a16="http://schemas.microsoft.com/office/drawing/2014/main" val="861091088"/>
                    </a:ext>
                  </a:extLst>
                </a:gridCol>
                <a:gridCol w="1154369">
                  <a:extLst>
                    <a:ext uri="{9D8B030D-6E8A-4147-A177-3AD203B41FA5}">
                      <a16:colId xmlns="" xmlns:a16="http://schemas.microsoft.com/office/drawing/2014/main" val="3702728655"/>
                    </a:ext>
                  </a:extLst>
                </a:gridCol>
                <a:gridCol w="1019175">
                  <a:extLst>
                    <a:ext uri="{9D8B030D-6E8A-4147-A177-3AD203B41FA5}">
                      <a16:colId xmlns="" xmlns:a16="http://schemas.microsoft.com/office/drawing/2014/main" val="3968159056"/>
                    </a:ext>
                  </a:extLst>
                </a:gridCol>
                <a:gridCol w="1085850">
                  <a:extLst>
                    <a:ext uri="{9D8B030D-6E8A-4147-A177-3AD203B41FA5}">
                      <a16:colId xmlns="" xmlns:a16="http://schemas.microsoft.com/office/drawing/2014/main" val="2824344229"/>
                    </a:ext>
                  </a:extLst>
                </a:gridCol>
              </a:tblGrid>
              <a:tr h="291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947827067"/>
                  </a:ext>
                </a:extLst>
              </a:tr>
              <a:tr h="48134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890510672"/>
                  </a:ext>
                </a:extLst>
              </a:tr>
              <a:tr h="47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5559856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1723754160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47617865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0640524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8743083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1679277989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2 02 49 999 04 6037 150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сохранение достигнутого уровня заработной платы работников муниципальных учреждений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2038931360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2 02 49 999 04 6276 150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 на обеспечение условий для функционирования центров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1202971329"/>
                  </a:ext>
                </a:extLst>
              </a:tr>
              <a:tr h="381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2 02 49 999 04 6297 150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="" xmlns:a16="http://schemas.microsoft.com/office/drawing/2014/main" val="323264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4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F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07237"/>
              </p:ext>
            </p:extLst>
          </p:nvPr>
        </p:nvGraphicFramePr>
        <p:xfrm>
          <a:off x="0" y="822960"/>
          <a:ext cx="992505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516">
                  <a:extLst>
                    <a:ext uri="{9D8B030D-6E8A-4147-A177-3AD203B41FA5}">
                      <a16:colId xmlns="" xmlns:a16="http://schemas.microsoft.com/office/drawing/2014/main" val="3778382166"/>
                    </a:ext>
                  </a:extLst>
                </a:gridCol>
                <a:gridCol w="5297898">
                  <a:extLst>
                    <a:ext uri="{9D8B030D-6E8A-4147-A177-3AD203B41FA5}">
                      <a16:colId xmlns="" xmlns:a16="http://schemas.microsoft.com/office/drawing/2014/main" val="1138427486"/>
                    </a:ext>
                  </a:extLst>
                </a:gridCol>
                <a:gridCol w="1112734">
                  <a:extLst>
                    <a:ext uri="{9D8B030D-6E8A-4147-A177-3AD203B41FA5}">
                      <a16:colId xmlns="" xmlns:a16="http://schemas.microsoft.com/office/drawing/2014/main" val="1183313454"/>
                    </a:ext>
                  </a:extLst>
                </a:gridCol>
                <a:gridCol w="983226">
                  <a:extLst>
                    <a:ext uri="{9D8B030D-6E8A-4147-A177-3AD203B41FA5}">
                      <a16:colId xmlns="" xmlns:a16="http://schemas.microsoft.com/office/drawing/2014/main" val="3660762751"/>
                    </a:ext>
                  </a:extLst>
                </a:gridCol>
                <a:gridCol w="1154676">
                  <a:extLst>
                    <a:ext uri="{9D8B030D-6E8A-4147-A177-3AD203B41FA5}">
                      <a16:colId xmlns="" xmlns:a16="http://schemas.microsoft.com/office/drawing/2014/main" val="2068039418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5692"/>
              </p:ext>
            </p:extLst>
          </p:nvPr>
        </p:nvGraphicFramePr>
        <p:xfrm>
          <a:off x="0" y="1295399"/>
          <a:ext cx="9915525" cy="2359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493">
                  <a:extLst>
                    <a:ext uri="{9D8B030D-6E8A-4147-A177-3AD203B41FA5}">
                      <a16:colId xmlns="" xmlns:a16="http://schemas.microsoft.com/office/drawing/2014/main" val="3155854518"/>
                    </a:ext>
                  </a:extLst>
                </a:gridCol>
                <a:gridCol w="5299612">
                  <a:extLst>
                    <a:ext uri="{9D8B030D-6E8A-4147-A177-3AD203B41FA5}">
                      <a16:colId xmlns="" xmlns:a16="http://schemas.microsoft.com/office/drawing/2014/main" val="2509927202"/>
                    </a:ext>
                  </a:extLst>
                </a:gridCol>
                <a:gridCol w="1115043">
                  <a:extLst>
                    <a:ext uri="{9D8B030D-6E8A-4147-A177-3AD203B41FA5}">
                      <a16:colId xmlns="" xmlns:a16="http://schemas.microsoft.com/office/drawing/2014/main" val="3888469309"/>
                    </a:ext>
                  </a:extLst>
                </a:gridCol>
                <a:gridCol w="983226">
                  <a:extLst>
                    <a:ext uri="{9D8B030D-6E8A-4147-A177-3AD203B41FA5}">
                      <a16:colId xmlns="" xmlns:a16="http://schemas.microsoft.com/office/drawing/2014/main" val="2833593208"/>
                    </a:ext>
                  </a:extLst>
                </a:gridCol>
                <a:gridCol w="1145151">
                  <a:extLst>
                    <a:ext uri="{9D8B030D-6E8A-4147-A177-3AD203B41FA5}">
                      <a16:colId xmlns="" xmlns:a16="http://schemas.microsoft.com/office/drawing/2014/main" val="1733669012"/>
                    </a:ext>
                  </a:extLst>
                </a:gridCol>
              </a:tblGrid>
              <a:tr h="275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2 18 04 000 04 0000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7871504"/>
                  </a:ext>
                </a:extLst>
              </a:tr>
              <a:tr h="290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2 18 04 010 04 0000 150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3353978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833917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740243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 на реализацию мероприятий по обеспечению жильем молодых семей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3806514"/>
                  </a:ext>
                </a:extLst>
              </a:tr>
              <a:tr h="423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-2 114,74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929047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2 19 60 010 04 0000 150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-145 852,65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602557"/>
                  </a:ext>
                </a:extLst>
              </a:tr>
              <a:tr h="17770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814987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4"/>
            <a:ext cx="9925050" cy="3190875"/>
          </a:xfrm>
          <a:prstGeom prst="rect">
            <a:avLst/>
          </a:prstGeom>
          <a:solidFill>
            <a:srgbClr val="DCF4FC"/>
          </a:solidFill>
        </p:spPr>
      </p:pic>
    </p:spTree>
    <p:extLst>
      <p:ext uri="{BB962C8B-B14F-4D97-AF65-F5344CB8AC3E}">
        <p14:creationId xmlns:p14="http://schemas.microsoft.com/office/powerpoint/2010/main" val="31839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9906000" cy="6931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36667" y="3904489"/>
            <a:ext cx="2786233" cy="2871215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кодексом Российской Федерации: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доходы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физических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-акцизы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земельный налог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имущество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155" y="2916937"/>
            <a:ext cx="2388198" cy="740664"/>
          </a:xfrm>
          <a:prstGeom prst="roundRect">
            <a:avLst/>
          </a:prstGeom>
          <a:gradFill>
            <a:gsLst>
              <a:gs pos="40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0174" y="2926080"/>
            <a:ext cx="2734594" cy="720763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316" y="2889504"/>
            <a:ext cx="2959428" cy="746581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0173" y="1865376"/>
            <a:ext cx="2743739" cy="716459"/>
          </a:xfrm>
          <a:prstGeom prst="roundRect">
            <a:avLst/>
          </a:prstGeom>
          <a:gradFill>
            <a:gsLst>
              <a:gs pos="43064">
                <a:srgbClr val="FEFFF7"/>
              </a:gs>
              <a:gs pos="97000">
                <a:srgbClr val="FDFFE7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8053" y="3904489"/>
            <a:ext cx="3065928" cy="2862072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/>
              <a:t> 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использования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платных услуг, оказываемых казенными учреждениями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штрафных санкций за нарушение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иных неналоговых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платежей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79459" y="3858769"/>
            <a:ext cx="2939844" cy="2897034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в виде финансовой помощи, 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от бюджетов других уровней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(межбюджетные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трансферты), безвозмездные поступления от организаций и граждан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657" y="0"/>
            <a:ext cx="9714272" cy="1865375"/>
          </a:xfrm>
          <a:prstGeom prst="roundRect">
            <a:avLst/>
          </a:prstGeom>
          <a:gradFill>
            <a:gsLst>
              <a:gs pos="11000">
                <a:schemeClr val="bg1"/>
              </a:gs>
              <a:gs pos="23348">
                <a:srgbClr val="FDFFE7"/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6600CC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бюджета-поступающие в бюджет денежные средства, за исключением средств являющимися источником покрытия дефицита бюджета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1000">
              <a:schemeClr val="accent1">
                <a:lumMod val="20000"/>
                <a:lumOff val="80000"/>
              </a:schemeClr>
            </a:gs>
            <a:gs pos="29000">
              <a:srgbClr val="FDFFE7"/>
            </a:gs>
            <a:gs pos="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15910"/>
            <a:ext cx="10049256" cy="779115"/>
          </a:xfrm>
          <a:gradFill flip="none" rotWithShape="1">
            <a:gsLst>
              <a:gs pos="92000">
                <a:schemeClr val="accent1">
                  <a:lumMod val="20000"/>
                  <a:lumOff val="80000"/>
                </a:schemeClr>
              </a:gs>
              <a:gs pos="17000">
                <a:schemeClr val="accent1">
                  <a:lumMod val="20000"/>
                  <a:lumOff val="80000"/>
                </a:schemeClr>
              </a:gs>
              <a:gs pos="59000">
                <a:schemeClr val="accent6">
                  <a:lumMod val="20000"/>
                  <a:lumOff val="80000"/>
                </a:schemeClr>
              </a:gs>
              <a:gs pos="50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3152" y="648928"/>
            <a:ext cx="10058400" cy="6209072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29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endParaRPr lang="ru" sz="1200" dirty="0" smtClean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15.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распределении ассигнований по разделам и подразделам классификации расходов бюджета Талдомского городского</a:t>
            </a:r>
          </a:p>
          <a:p>
            <a:pPr marL="0" indent="0">
              <a:buNone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        округа  за 2023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90-92                                                       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16.    Информация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об общественно значимых проектах, реализованных на территории Талдомского городского округа в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году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93-102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17.   Сведения о фактическом расходовании средств резервного фонда администрации Талдомского городского округа за 2023 год                   103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18.</a:t>
            </a:r>
            <a:r>
              <a:rPr lang="ru" sz="1200" b="1" dirty="0" smtClean="0">
                <a:solidFill>
                  <a:schemeClr val="tx1"/>
                </a:solidFill>
                <a:latin typeface="Times New Roman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Сведения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 фактическом расходование средств дорожного фонда администрации Талдомского городского округа за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104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19.</a:t>
            </a:r>
            <a:r>
              <a:rPr lang="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105</a:t>
            </a:r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625781" y="6646606"/>
            <a:ext cx="280219" cy="21139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1" y="3706761"/>
            <a:ext cx="10080499" cy="31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31014028"/>
              </p:ext>
            </p:extLst>
          </p:nvPr>
        </p:nvGraphicFramePr>
        <p:xfrm>
          <a:off x="-1" y="531808"/>
          <a:ext cx="9906000" cy="644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-1" y="-261141"/>
            <a:ext cx="9906001" cy="861774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4000">
                <a:srgbClr val="EFFAE4"/>
              </a:gs>
              <a:gs pos="24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39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доходов бюджета Талдомского городского округа за 2023 год</a:t>
            </a:r>
          </a:p>
          <a:p>
            <a:pPr algn="r"/>
            <a:r>
              <a:rPr lang="ru-RU" sz="9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(процент исполнения структуры доходов в общем объеме доходов)</a:t>
            </a:r>
            <a:endParaRPr lang="ru-RU" sz="9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61018" y="6784848"/>
            <a:ext cx="344982" cy="13716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28253"/>
            <a:ext cx="9906000" cy="1525475"/>
          </a:xfrm>
          <a:prstGeom prst="rect">
            <a:avLst/>
          </a:prstGeom>
          <a:gradFill flip="none" rotWithShape="1">
            <a:gsLst>
              <a:gs pos="84000">
                <a:srgbClr val="FDFFE7"/>
              </a:gs>
              <a:gs pos="14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endParaRPr lang="ru" sz="20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Безвозмездные поступления в бюджет Талдомского городского округа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из бюджетов других уровней в 2023 году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1432" y="1078992"/>
            <a:ext cx="734568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30646"/>
              </p:ext>
            </p:extLst>
          </p:nvPr>
        </p:nvGraphicFramePr>
        <p:xfrm>
          <a:off x="1" y="1307592"/>
          <a:ext cx="9905999" cy="5550408"/>
        </p:xfrm>
        <a:graphic>
          <a:graphicData uri="http://schemas.openxmlformats.org/drawingml/2006/table">
            <a:tbl>
              <a:tblPr/>
              <a:tblGrid>
                <a:gridCol w="51292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03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43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30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88527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Уточненный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baseline="0" dirty="0" smtClean="0">
                          <a:latin typeface="Times New Roman"/>
                        </a:rPr>
                        <a:t> план на 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% исполнения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от годового плана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год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3498">
                <a:tc>
                  <a:txBody>
                    <a:bodyPr/>
                    <a:lstStyle/>
                    <a:p>
                      <a:pPr lvl="1" indent="0">
                        <a:lnSpc>
                          <a:spcPts val="1560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БЕЗВОЗМЕЗДНЫЕ ПОСТУПЛЕНИЯ</a:t>
                      </a:r>
                    </a:p>
                    <a:p>
                      <a:pPr lvl="1" indent="0">
                        <a:lnSpc>
                          <a:spcPts val="1560"/>
                        </a:lnSpc>
                      </a:pP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2 608 629,06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96,64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444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2 608 629,06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2 558 628,90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99,23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2 352 990,38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1811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663 345,00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 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4393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1 128 938,05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941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802 126,01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798 753,81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3440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Иные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14 220,00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13 632,28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95,87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19 818,85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85242997"/>
                  </a:ext>
                </a:extLst>
              </a:tr>
              <a:tr h="7642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2801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</a:p>
                    <a:p>
                      <a:pPr algn="ctr"/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939962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FFFF00">
                <a:tint val="66000"/>
                <a:satMod val="160000"/>
              </a:srgbClr>
            </a:gs>
            <a:gs pos="100000">
              <a:srgbClr val="FFFF00">
                <a:tint val="44500"/>
                <a:satMod val="160000"/>
              </a:srgb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20089316"/>
              </p:ext>
            </p:extLst>
          </p:nvPr>
        </p:nvGraphicFramePr>
        <p:xfrm>
          <a:off x="0" y="-73153"/>
          <a:ext cx="10010775" cy="693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4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4008"/>
            <a:ext cx="9906000" cy="1819656"/>
          </a:xfrm>
          <a:prstGeom prst="rect">
            <a:avLst/>
          </a:prstGeom>
          <a:gradFill>
            <a:gsLst>
              <a:gs pos="16000">
                <a:schemeClr val="accent1">
                  <a:lumMod val="20000"/>
                  <a:lumOff val="80000"/>
                </a:schemeClr>
              </a:gs>
              <a:gs pos="45000">
                <a:schemeClr val="bg1"/>
              </a:gs>
              <a:gs pos="97000">
                <a:srgbClr val="FDFFE7"/>
              </a:gs>
            </a:gsLst>
            <a:lin ang="2700000" scaled="1"/>
          </a:gradFill>
        </p:spPr>
        <p:txBody>
          <a:bodyPr lIns="0" tIns="0" rIns="0" bIns="0">
            <a:noAutofit/>
          </a:bodyPr>
          <a:lstStyle/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 smtClean="0">
              <a:latin typeface="Times New Roman"/>
            </a:endParaRP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удельном объеме налоговых и неналоговых доходов бюджета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9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</a:t>
            </a: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расчете на душу населения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сравнении 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 другими муниципальными образованиями Московской области за 2023 год</a:t>
            </a:r>
            <a:endParaRPr lang="ru" sz="19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99448" y="1351935"/>
            <a:ext cx="685800" cy="3291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 smtClean="0">
              <a:latin typeface="Times New Roman"/>
            </a:endParaRPr>
          </a:p>
          <a:p>
            <a:pPr indent="0"/>
            <a:r>
              <a:rPr lang="ru" sz="1000" dirty="0" smtClean="0">
                <a:latin typeface="Times New Roman"/>
              </a:rPr>
              <a:t>(рублей)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858747"/>
              </p:ext>
            </p:extLst>
          </p:nvPr>
        </p:nvGraphicFramePr>
        <p:xfrm>
          <a:off x="0" y="1737359"/>
          <a:ext cx="9905999" cy="3735645"/>
        </p:xfrm>
        <a:graphic>
          <a:graphicData uri="http://schemas.openxmlformats.org/drawingml/2006/table">
            <a:tbl>
              <a:tblPr/>
              <a:tblGrid>
                <a:gridCol w="36306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9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10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02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3058">
                  <a:extLst>
                    <a:ext uri="{9D8B030D-6E8A-4147-A177-3AD203B41FA5}">
                      <a16:colId xmlns="" xmlns:a16="http://schemas.microsoft.com/office/drawing/2014/main" val="1878664694"/>
                    </a:ext>
                  </a:extLst>
                </a:gridCol>
                <a:gridCol w="993058">
                  <a:extLst>
                    <a:ext uri="{9D8B030D-6E8A-4147-A177-3AD203B41FA5}">
                      <a16:colId xmlns="" xmlns:a16="http://schemas.microsoft.com/office/drawing/2014/main" val="3650028876"/>
                    </a:ext>
                  </a:extLst>
                </a:gridCol>
                <a:gridCol w="9488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24782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Виды расходов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05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пруды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6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Численность постоянного населения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на 01.01.2024г.(чел.)*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64 223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164 318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21 919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23 475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34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Сумма налоговых и неналоговых доходов**(рублей) </a:t>
                      </a:r>
                    </a:p>
                    <a:p>
                      <a:pPr indent="0" algn="ctr"/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1 950 620 000,00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2 117 450 000,00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6 473 600 000,00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457 260 000,00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695 750 000,00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60 730 000,00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69679530"/>
                  </a:ext>
                </a:extLst>
              </a:tr>
              <a:tr h="907726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Удельный объем налоговых и неналоговых доходов бюджета в расчете на душу населения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30 072,61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32 515,13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39 396,78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20 861,35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29 637,91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21 145,54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37961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473005"/>
            <a:ext cx="9906000" cy="1384995"/>
          </a:xfrm>
          <a:prstGeom prst="rect">
            <a:avLst/>
          </a:prstGeom>
          <a:gradFill>
            <a:gsLst>
              <a:gs pos="100000">
                <a:srgbClr val="FDFFE7"/>
              </a:gs>
              <a:gs pos="29000">
                <a:schemeClr val="accent1">
                  <a:lumMod val="20000"/>
                  <a:lumOff val="80000"/>
                </a:schemeClr>
              </a:gs>
              <a:gs pos="49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01.01.2024г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по ссылке</a:t>
            </a:r>
            <a:r>
              <a:rPr lang="ru-RU" sz="105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доходов в разрезе муниципальных образований размещена на портале «Открытый бюджет МО» по ссылке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89000">
              <a:schemeClr val="bg1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15832" cy="714375"/>
          </a:xfrm>
          <a:prstGeom prst="rect">
            <a:avLst/>
          </a:prstGeom>
          <a:gradFill flip="none" rotWithShape="1">
            <a:gsLst>
              <a:gs pos="69000">
                <a:srgbClr val="FDFFE7"/>
              </a:gs>
              <a:gs pos="35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5400000" scaled="1"/>
            <a:tileRect/>
          </a:gradFill>
        </p:spPr>
        <p:txBody>
          <a:bodyPr lIns="0" tIns="0" rIns="0" bIns="0" anchor="ctr">
            <a:noAutofit/>
          </a:bodyPr>
          <a:lstStyle/>
          <a:p>
            <a:pPr algn="ctr"/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Информация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налоговых льготах и ставках налогов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городском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22910"/>
              </p:ext>
            </p:extLst>
          </p:nvPr>
        </p:nvGraphicFramePr>
        <p:xfrm>
          <a:off x="0" y="714377"/>
          <a:ext cx="9905999" cy="6181295"/>
        </p:xfrm>
        <a:graphic>
          <a:graphicData uri="http://schemas.openxmlformats.org/drawingml/2006/table">
            <a:tbl>
              <a:tblPr/>
              <a:tblGrid>
                <a:gridCol w="1678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15272">
                  <a:extLst>
                    <a:ext uri="{9D8B030D-6E8A-4147-A177-3AD203B41FA5}">
                      <a16:colId xmlns="" xmlns:a16="http://schemas.microsoft.com/office/drawing/2014/main" val="3996452493"/>
                    </a:ext>
                  </a:extLst>
                </a:gridCol>
                <a:gridCol w="2012365">
                  <a:extLst>
                    <a:ext uri="{9D8B030D-6E8A-4147-A177-3AD203B41FA5}">
                      <a16:colId xmlns="" xmlns:a16="http://schemas.microsoft.com/office/drawing/2014/main" val="855728689"/>
                    </a:ext>
                  </a:extLst>
                </a:gridCol>
              </a:tblGrid>
              <a:tr h="3626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 налога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Льготы 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Нормативно-правовой документ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975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800" b="1" i="1" dirty="0" smtClean="0">
                          <a:latin typeface="Times New Roman"/>
                        </a:rPr>
                        <a:t>Земельный</a:t>
                      </a:r>
                      <a:r>
                        <a:rPr lang="ru" sz="1800" b="1" i="1" baseline="0" dirty="0" smtClean="0">
                          <a:latin typeface="Times New Roman"/>
                        </a:rPr>
                        <a:t> налог с физических лиц</a:t>
                      </a:r>
                      <a:endParaRPr lang="ru" sz="1800" b="1" i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9081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0,3 % до 1,5%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кадастровой стоимости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зависимости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-участникам, ветеранам и инвалидам 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-вдовам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участников Великой Отечественной Войны, а также гражданам на которых законодательством распространены социальные гарантии и льготы участников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-ветеранам  и инвалидам боевых действий;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-инвалидам </a:t>
                      </a:r>
                      <a:r>
                        <a:rPr lang="en-US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US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 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группы инвалидности; инвалиды с детства, дети-инвалиды,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-Героям Советского Союза, Героям Российской Федерации, Героям Социалистического Труда и полным кавалерам орденов Славы, Трудовой славы, «За службу Родине в Вооруженных Силах СССР»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-гражданам,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пенсионерам 70 лет и старше;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почетным гражданам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05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п.4.1, п.4.2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налоге»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97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юридических</a:t>
                      </a:r>
                      <a:r>
                        <a:rPr lang="ru-RU" sz="18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23564">
                <a:tc rowSpan="2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0,3% до 1,5%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кадастровой стоимости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 зависимости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Льготы предоставлены: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налогоплательщикам,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имеющие земельные участки , занимаемые кладбищами;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организациям, имеющие земельные участки, занимаемые муниципальными парками культуры и отдыха;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органам местного самоуправления Талдомского городского округа Московской области, а также муниципальные казенные учреждения 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участки.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муниципальным организациям, в т.ч. бюджетным (казенным) учреждениям и их обособленным подразделениям -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тротуарами, пешеходными переходами, бульварами, площадями, проездами</a:t>
                      </a: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 налоге»</a:t>
                      </a: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743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Российским организациям,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от 27.10.2022 года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409">
              <a:srgbClr val="FDFFE7"/>
            </a:gs>
            <a:gs pos="10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813916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</a:schemeClr>
              </a:gs>
              <a:gs pos="16000">
                <a:srgbClr val="FDFFE7"/>
              </a:gs>
            </a:gsLst>
            <a:lin ang="54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Информация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об оценке налоговых расходов в связи с предоставлением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льгот, </a:t>
            </a:r>
          </a:p>
          <a:p>
            <a:pPr indent="0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установленных Советом депутатов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в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57576"/>
              </p:ext>
            </p:extLst>
          </p:nvPr>
        </p:nvGraphicFramePr>
        <p:xfrm>
          <a:off x="1" y="673402"/>
          <a:ext cx="9907674" cy="6296119"/>
        </p:xfrm>
        <a:graphic>
          <a:graphicData uri="http://schemas.openxmlformats.org/drawingml/2006/table">
            <a:tbl>
              <a:tblPr/>
              <a:tblGrid>
                <a:gridCol w="223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33030">
                  <a:extLst>
                    <a:ext uri="{9D8B030D-6E8A-4147-A177-3AD203B41FA5}">
                      <a16:colId xmlns="" xmlns:a16="http://schemas.microsoft.com/office/drawing/2014/main" val="804315324"/>
                    </a:ext>
                  </a:extLst>
                </a:gridCol>
                <a:gridCol w="563621">
                  <a:extLst>
                    <a:ext uri="{9D8B030D-6E8A-4147-A177-3AD203B41FA5}">
                      <a16:colId xmlns="" xmlns:a16="http://schemas.microsoft.com/office/drawing/2014/main" val="2673625305"/>
                    </a:ext>
                  </a:extLst>
                </a:gridCol>
                <a:gridCol w="3265539">
                  <a:extLst>
                    <a:ext uri="{9D8B030D-6E8A-4147-A177-3AD203B41FA5}">
                      <a16:colId xmlns="" xmlns:a16="http://schemas.microsoft.com/office/drawing/2014/main" val="1787927262"/>
                    </a:ext>
                  </a:extLst>
                </a:gridCol>
                <a:gridCol w="922372">
                  <a:extLst>
                    <a:ext uri="{9D8B030D-6E8A-4147-A177-3AD203B41FA5}">
                      <a16:colId xmlns="" xmlns:a16="http://schemas.microsoft.com/office/drawing/2014/main" val="426220325"/>
                    </a:ext>
                  </a:extLst>
                </a:gridCol>
              </a:tblGrid>
              <a:tr h="432685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44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</a:t>
                      </a:r>
                    </a:p>
                    <a:p>
                      <a:pPr indent="0" algn="ctr"/>
                      <a:r>
                        <a:rPr lang="ru" sz="900" b="1" baseline="0" dirty="0" smtClean="0">
                          <a:latin typeface="Times New Roman"/>
                        </a:rPr>
                        <a:t>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Факт за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483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   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25.11.2021 года </a:t>
                      </a:r>
                      <a:endParaRPr lang="ru-RU" sz="10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72 «О земельном налоге» п.4.4, 4,5</a:t>
                      </a:r>
                      <a:endParaRPr lang="ru-RU" sz="100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64000">
                          <a:srgbClr val="FDFFE7"/>
                        </a:gs>
                        <a:gs pos="14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2502702"/>
                  </a:ext>
                </a:extLst>
              </a:tr>
              <a:tr h="181124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2 438,00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6045632"/>
                  </a:ext>
                </a:extLst>
              </a:tr>
              <a:tr h="543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7569503"/>
                  </a:ext>
                </a:extLst>
              </a:tr>
              <a:tr h="271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9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2 172,00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3238936"/>
                  </a:ext>
                </a:extLst>
              </a:tr>
              <a:tr h="9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7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143,00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052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50%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 от 27.10.2022г.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0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0936">
                <a:tc rowSpan="1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15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0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0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72 п.4.1, п.4.2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0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2  135,0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44799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24985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7360064"/>
                  </a:ext>
                </a:extLst>
              </a:tr>
              <a:tr h="265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95545976"/>
                  </a:ext>
                </a:extLst>
              </a:tr>
              <a:tr h="1773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197,0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98533207"/>
                  </a:ext>
                </a:extLst>
              </a:tr>
              <a:tr h="158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676,0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24485848"/>
                  </a:ext>
                </a:extLst>
              </a:tr>
              <a:tr h="440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7222874"/>
                  </a:ext>
                </a:extLst>
              </a:tr>
              <a:tr h="15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15286224"/>
                  </a:ext>
                </a:extLst>
              </a:tr>
              <a:tr h="133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27843567"/>
                  </a:ext>
                </a:extLst>
              </a:tr>
              <a:tr h="120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329667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8554677"/>
                  </a:ext>
                </a:extLst>
              </a:tr>
              <a:tr h="387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81014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405256" y="482321"/>
            <a:ext cx="339969" cy="33159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00" b="1" dirty="0">
                <a:latin typeface="Times New Roman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1047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99997"/>
              </p:ext>
            </p:extLst>
          </p:nvPr>
        </p:nvGraphicFramePr>
        <p:xfrm>
          <a:off x="-9832" y="963169"/>
          <a:ext cx="9910916" cy="589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8546">
                  <a:extLst>
                    <a:ext uri="{9D8B030D-6E8A-4147-A177-3AD203B41FA5}">
                      <a16:colId xmlns="" xmlns:a16="http://schemas.microsoft.com/office/drawing/2014/main" val="3069524382"/>
                    </a:ext>
                  </a:extLst>
                </a:gridCol>
                <a:gridCol w="1138644">
                  <a:extLst>
                    <a:ext uri="{9D8B030D-6E8A-4147-A177-3AD203B41FA5}">
                      <a16:colId xmlns="" xmlns:a16="http://schemas.microsoft.com/office/drawing/2014/main" val="3276177279"/>
                    </a:ext>
                  </a:extLst>
                </a:gridCol>
                <a:gridCol w="1027557">
                  <a:extLst>
                    <a:ext uri="{9D8B030D-6E8A-4147-A177-3AD203B41FA5}">
                      <a16:colId xmlns="" xmlns:a16="http://schemas.microsoft.com/office/drawing/2014/main" val="2236373519"/>
                    </a:ext>
                  </a:extLst>
                </a:gridCol>
                <a:gridCol w="820368">
                  <a:extLst>
                    <a:ext uri="{9D8B030D-6E8A-4147-A177-3AD203B41FA5}">
                      <a16:colId xmlns="" xmlns:a16="http://schemas.microsoft.com/office/drawing/2014/main" val="396552103"/>
                    </a:ext>
                  </a:extLst>
                </a:gridCol>
                <a:gridCol w="1795801">
                  <a:extLst>
                    <a:ext uri="{9D8B030D-6E8A-4147-A177-3AD203B41FA5}">
                      <a16:colId xmlns="" xmlns:a16="http://schemas.microsoft.com/office/drawing/2014/main" val="4125672177"/>
                    </a:ext>
                  </a:extLst>
                </a:gridCol>
              </a:tblGrid>
              <a:tr h="1507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</a:p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по программе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662627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407 301,75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5596792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1 231 729,43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7994670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6548125"/>
                  </a:ext>
                </a:extLst>
              </a:tr>
              <a:tr h="411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7910835"/>
                  </a:ext>
                </a:extLst>
              </a:tr>
              <a:tr h="488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16300492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478 363,18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4953661"/>
                  </a:ext>
                </a:extLst>
              </a:tr>
              <a:tr h="433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«Безопасность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59 810,91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2768408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«Жилище»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40 816,90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26871847"/>
                  </a:ext>
                </a:extLst>
              </a:tr>
              <a:tr h="881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 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94 384,21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мероприятия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подпрограмме 02 «Системы водоотведения» перенесено на 2024 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84808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«Предпринимательство»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3425951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«Управление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352 957,10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1850529"/>
                  </a:ext>
                </a:extLst>
              </a:tr>
              <a:tr h="647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«Развитие институтов гражданского общества, повышение эффективности местного самоуправления и реализация молодежной политики»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41 990,78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576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E7E7"/>
            </a:gs>
            <a:gs pos="19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81022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688258"/>
            <a:ext cx="707136" cy="27491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85829"/>
              </p:ext>
            </p:extLst>
          </p:nvPr>
        </p:nvGraphicFramePr>
        <p:xfrm>
          <a:off x="0" y="976512"/>
          <a:ext cx="9906000" cy="5881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4547">
                  <a:extLst>
                    <a:ext uri="{9D8B030D-6E8A-4147-A177-3AD203B41FA5}">
                      <a16:colId xmlns="" xmlns:a16="http://schemas.microsoft.com/office/drawing/2014/main" val="3069524382"/>
                    </a:ext>
                  </a:extLst>
                </a:gridCol>
                <a:gridCol w="1140837">
                  <a:extLst>
                    <a:ext uri="{9D8B030D-6E8A-4147-A177-3AD203B41FA5}">
                      <a16:colId xmlns="" xmlns:a16="http://schemas.microsoft.com/office/drawing/2014/main" val="3276177279"/>
                    </a:ext>
                  </a:extLst>
                </a:gridCol>
                <a:gridCol w="1070872">
                  <a:extLst>
                    <a:ext uri="{9D8B030D-6E8A-4147-A177-3AD203B41FA5}">
                      <a16:colId xmlns="" xmlns:a16="http://schemas.microsoft.com/office/drawing/2014/main" val="2236373519"/>
                    </a:ext>
                  </a:extLst>
                </a:gridCol>
                <a:gridCol w="1029161">
                  <a:extLst>
                    <a:ext uri="{9D8B030D-6E8A-4147-A177-3AD203B41FA5}">
                      <a16:colId xmlns="" xmlns:a16="http://schemas.microsoft.com/office/drawing/2014/main" val="396552103"/>
                    </a:ext>
                  </a:extLst>
                </a:gridCol>
                <a:gridCol w="1620583">
                  <a:extLst>
                    <a:ext uri="{9D8B030D-6E8A-4147-A177-3AD203B41FA5}">
                      <a16:colId xmlns="" xmlns:a16="http://schemas.microsoft.com/office/drawing/2014/main" val="4125672177"/>
                    </a:ext>
                  </a:extLst>
                </a:gridCol>
              </a:tblGrid>
              <a:tr h="174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6626271"/>
                  </a:ext>
                </a:extLst>
              </a:tr>
              <a:tr h="426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«Развитие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767 851,87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5596792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«Цифровое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56 787,56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07945192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Архитектура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14 783,62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2419895"/>
                  </a:ext>
                </a:extLst>
              </a:tr>
              <a:tr h="1172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510 188,59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2830460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15 847,20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05299682"/>
                  </a:ext>
                </a:extLst>
              </a:tr>
              <a:tr h="544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управление в сфере установленных функций органов местного самоуправления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7 479,00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3832971"/>
                  </a:ext>
                </a:extLst>
              </a:tr>
              <a:tr h="638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78 467,49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6112471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непрограммным расходам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85 946,49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84 877,04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37512949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61952971"/>
                  </a:ext>
                </a:extLst>
              </a:tr>
              <a:tr h="221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325 935,26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447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rgbClr val="FFFDDD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65388514"/>
              </p:ext>
            </p:extLst>
          </p:nvPr>
        </p:nvGraphicFramePr>
        <p:xfrm>
          <a:off x="0" y="899051"/>
          <a:ext cx="9906000" cy="595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0" y="-116613"/>
            <a:ext cx="9906000" cy="1015663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6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70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об исполнении  по расходам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</a:t>
            </a:r>
            <a:endParaRPr lang="ru" sz="20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Талдомского городского округа за 2023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>
              <a:spcAft>
                <a:spcPts val="630"/>
              </a:spcAft>
            </a:pP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(процент исполнения по МП в общем объеме расходов,в %)</a:t>
            </a:r>
            <a:endParaRPr lang="ru" sz="1000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15475" y="6677025"/>
            <a:ext cx="390525" cy="18097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58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9000">
              <a:srgbClr val="CCFF33"/>
            </a:gs>
            <a:gs pos="42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74727"/>
          </a:xfrm>
          <a:prstGeom prst="rect">
            <a:avLst/>
          </a:prstGeom>
          <a:gradFill flip="none" rotWithShape="1">
            <a:gsLst>
              <a:gs pos="19000">
                <a:srgbClr val="CCECFF"/>
              </a:gs>
              <a:gs pos="73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96090"/>
              </p:ext>
            </p:extLst>
          </p:nvPr>
        </p:nvGraphicFramePr>
        <p:xfrm>
          <a:off x="0" y="695339"/>
          <a:ext cx="9906001" cy="6162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5868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633558">
                  <a:extLst>
                    <a:ext uri="{9D8B030D-6E8A-4147-A177-3AD203B41FA5}">
                      <a16:colId xmlns="" xmlns:a16="http://schemas.microsoft.com/office/drawing/2014/main" val="1050192024"/>
                    </a:ext>
                  </a:extLst>
                </a:gridCol>
                <a:gridCol w="777563">
                  <a:extLst>
                    <a:ext uri="{9D8B030D-6E8A-4147-A177-3AD203B41FA5}">
                      <a16:colId xmlns="" xmlns:a16="http://schemas.microsoft.com/office/drawing/2014/main" val="227823167"/>
                    </a:ext>
                  </a:extLst>
                </a:gridCol>
                <a:gridCol w="730059">
                  <a:extLst>
                    <a:ext uri="{9D8B030D-6E8A-4147-A177-3AD203B41FA5}">
                      <a16:colId xmlns="" xmlns:a16="http://schemas.microsoft.com/office/drawing/2014/main" val="1571315882"/>
                    </a:ext>
                  </a:extLst>
                </a:gridCol>
                <a:gridCol w="653211">
                  <a:extLst>
                    <a:ext uri="{9D8B030D-6E8A-4147-A177-3AD203B41FA5}">
                      <a16:colId xmlns="" xmlns:a16="http://schemas.microsoft.com/office/drawing/2014/main" val="2873094609"/>
                    </a:ext>
                  </a:extLst>
                </a:gridCol>
                <a:gridCol w="1865742">
                  <a:extLst>
                    <a:ext uri="{9D8B030D-6E8A-4147-A177-3AD203B41FA5}">
                      <a16:colId xmlns="" xmlns:a16="http://schemas.microsoft.com/office/drawing/2014/main" val="2179602952"/>
                    </a:ext>
                  </a:extLst>
                </a:gridCol>
              </a:tblGrid>
              <a:tr h="89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"Здравоохранение"</a:t>
                      </a: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FFCC"/>
                        </a:gs>
                        <a:gs pos="63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1411485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данным ТФОМС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16 361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0038527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нуждающиеся в жилье, все обеспечены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9791722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"Культура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99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814781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46994171"/>
                  </a:ext>
                </a:extLst>
              </a:tr>
              <a:tr h="4800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3005617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1475649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383,563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044280"/>
                  </a:ext>
                </a:extLst>
              </a:tr>
              <a:tr h="361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644,44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64125778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9962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4008" y="621066"/>
            <a:ext cx="10040112" cy="6524863"/>
          </a:xfrm>
          <a:prstGeom prst="rect">
            <a:avLst/>
          </a:prstGeom>
          <a:gradFill flip="none" rotWithShape="1">
            <a:gsLst>
              <a:gs pos="29208">
                <a:schemeClr val="accent6">
                  <a:lumMod val="20000"/>
                  <a:lumOff val="80000"/>
                </a:schemeClr>
              </a:gs>
              <a:gs pos="79000">
                <a:schemeClr val="accent1">
                  <a:lumMod val="20000"/>
                  <a:lumOff val="80000"/>
                </a:schemeClr>
              </a:gs>
              <a:gs pos="1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sz="15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 </a:t>
            </a:r>
            <a:r>
              <a:rPr lang="ru-RU" sz="1500" i="1" dirty="0" smtClean="0">
                <a:latin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 </a:t>
            </a:r>
            <a:r>
              <a:rPr lang="ru-RU" sz="1500" i="1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Бюджетный процесс </a:t>
            </a:r>
            <a:r>
              <a:rPr lang="ru-RU" sz="1500" i="1" dirty="0" smtClean="0">
                <a:latin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  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</a:t>
            </a:r>
          </a:p>
          <a:p>
            <a:r>
              <a:rPr lang="ru-RU" sz="1500" b="1" i="1" dirty="0">
                <a:latin typeface="Times New Roman" panose="02020603050405020304" pitchFamily="18" charset="0"/>
              </a:rPr>
              <a:t>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   </a:t>
            </a:r>
            <a:r>
              <a:rPr lang="ru" sz="1500" b="1" i="1" dirty="0" smtClean="0">
                <a:latin typeface="Times New Roman"/>
              </a:rPr>
              <a:t>Доходы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</a:t>
            </a:r>
            <a:r>
              <a:rPr lang="ru" sz="1500" i="1" dirty="0" smtClean="0">
                <a:latin typeface="Times New Roman"/>
              </a:rPr>
              <a:t>бюджета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 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Расходы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выплачиваемые из бюджета денежные средства, за исключением </a:t>
            </a:r>
            <a:r>
              <a:rPr lang="ru" sz="1500" i="1" dirty="0" smtClean="0">
                <a:latin typeface="Times New Roman"/>
              </a:rPr>
              <a:t>средств</a:t>
            </a:r>
            <a:r>
              <a:rPr lang="ru" sz="1500" i="1" dirty="0">
                <a:latin typeface="Times New Roman"/>
              </a:rPr>
              <a:t>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 smtClean="0">
                <a:latin typeface="Times New Roman"/>
              </a:rPr>
              <a:t>  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Дефицит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Профицит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доходов бюджета над его </a:t>
            </a:r>
            <a:r>
              <a:rPr lang="ru" sz="1500" i="1" dirty="0" smtClean="0">
                <a:latin typeface="Times New Roman"/>
              </a:rPr>
              <a:t>расходами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Межбюджетные трансферты </a:t>
            </a:r>
            <a:r>
              <a:rPr lang="ru" sz="1500" i="1" dirty="0" smtClean="0">
                <a:latin typeface="Times New Roman"/>
              </a:rPr>
              <a:t>(безвозмездные поступления)</a:t>
            </a:r>
            <a:r>
              <a:rPr lang="ru-RU" sz="1500" dirty="0" smtClean="0">
                <a:latin typeface="Times New Roman"/>
              </a:rPr>
              <a:t> – </a:t>
            </a:r>
            <a:r>
              <a:rPr lang="ru-RU" sz="1500" i="1" dirty="0" smtClean="0">
                <a:latin typeface="Times New Roman"/>
              </a:rPr>
              <a:t>это средства одного бюджета бюджетной системы Российской Федерации, перечисленные другому бюджету бюджетной системы Российской Федерации.</a:t>
            </a:r>
            <a:endParaRPr lang="ru" sz="1500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b="1" i="1" dirty="0">
                <a:latin typeface="Times New Roman"/>
              </a:rPr>
              <a:t> </a:t>
            </a:r>
            <a:r>
              <a:rPr lang="ru-RU" sz="1500" b="1" i="1" dirty="0" smtClean="0">
                <a:latin typeface="Times New Roman"/>
              </a:rPr>
              <a:t>Государственный </a:t>
            </a:r>
            <a:r>
              <a:rPr lang="ru-RU" sz="1500" b="1" i="1" dirty="0">
                <a:latin typeface="Times New Roman"/>
              </a:rPr>
              <a:t>(муниципальный) долг </a:t>
            </a:r>
            <a:r>
              <a:rPr lang="ru-RU" sz="1500" dirty="0">
                <a:latin typeface="Times New Roman"/>
              </a:rPr>
              <a:t>– </a:t>
            </a:r>
            <a:r>
              <a:rPr lang="ru-RU" sz="1500" i="1" dirty="0"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500" i="1" dirty="0" smtClean="0">
                <a:latin typeface="Times New Roman"/>
              </a:rPr>
              <a:t>.</a:t>
            </a:r>
            <a:r>
              <a:rPr lang="ru-RU" sz="1500" i="1" dirty="0" smtClean="0"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i="1" dirty="0" smtClean="0">
                <a:latin typeface="Times New Roman" panose="02020603050405020304" pitchFamily="18" charset="0"/>
              </a:rPr>
              <a:t>  </a:t>
            </a:r>
            <a:r>
              <a:rPr lang="ru-RU" sz="1500" i="1" dirty="0" smtClean="0">
                <a:latin typeface="Calibri" panose="020F0502020204030204" pitchFamily="34" charset="0"/>
              </a:rPr>
              <a:t> </a:t>
            </a:r>
            <a:endParaRPr lang="ru-RU" sz="1500" i="1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64008" y="-579643"/>
            <a:ext cx="10049256" cy="1569660"/>
          </a:xfrm>
          <a:prstGeom prst="rect">
            <a:avLst/>
          </a:prstGeom>
          <a:gradFill flip="none" rotWithShape="1">
            <a:gsLst>
              <a:gs pos="58000">
                <a:schemeClr val="accent6">
                  <a:lumMod val="20000"/>
                  <a:lumOff val="80000"/>
                </a:schemeClr>
              </a:gs>
              <a:gs pos="22000">
                <a:schemeClr val="accent1">
                  <a:lumMod val="20000"/>
                  <a:lumOff val="80000"/>
                </a:schemeClr>
              </a:gs>
              <a:gs pos="8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sz="4800" b="1" i="1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32927"/>
          </a:xfrm>
          <a:prstGeom prst="rect">
            <a:avLst/>
          </a:prstGeom>
          <a:gradFill flip="none" rotWithShape="0">
            <a:gsLst>
              <a:gs pos="35000">
                <a:srgbClr val="CCECFF"/>
              </a:gs>
              <a:gs pos="77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003628"/>
              </p:ext>
            </p:extLst>
          </p:nvPr>
        </p:nvGraphicFramePr>
        <p:xfrm>
          <a:off x="0" y="585218"/>
          <a:ext cx="9905999" cy="6326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168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1002778">
                  <a:extLst>
                    <a:ext uri="{9D8B030D-6E8A-4147-A177-3AD203B41FA5}">
                      <a16:colId xmlns="" xmlns:a16="http://schemas.microsoft.com/office/drawing/2014/main" val="69621615"/>
                    </a:ext>
                  </a:extLst>
                </a:gridCol>
                <a:gridCol w="1043577">
                  <a:extLst>
                    <a:ext uri="{9D8B030D-6E8A-4147-A177-3AD203B41FA5}">
                      <a16:colId xmlns="" xmlns:a16="http://schemas.microsoft.com/office/drawing/2014/main" val="415720220"/>
                    </a:ext>
                  </a:extLst>
                </a:gridCol>
                <a:gridCol w="798104">
                  <a:extLst>
                    <a:ext uri="{9D8B030D-6E8A-4147-A177-3AD203B41FA5}">
                      <a16:colId xmlns="" xmlns:a16="http://schemas.microsoft.com/office/drawing/2014/main" val="2646614181"/>
                    </a:ext>
                  </a:extLst>
                </a:gridCol>
                <a:gridCol w="969849">
                  <a:extLst>
                    <a:ext uri="{9D8B030D-6E8A-4147-A177-3AD203B41FA5}">
                      <a16:colId xmlns="" xmlns:a16="http://schemas.microsoft.com/office/drawing/2014/main" val="2485048255"/>
                    </a:ext>
                  </a:extLst>
                </a:gridCol>
                <a:gridCol w="1783523">
                  <a:extLst>
                    <a:ext uri="{9D8B030D-6E8A-4147-A177-3AD203B41FA5}">
                      <a16:colId xmlns="" xmlns:a16="http://schemas.microsoft.com/office/drawing/2014/main" val="3560033692"/>
                    </a:ext>
                  </a:extLst>
                </a:gridCol>
              </a:tblGrid>
              <a:tr h="1001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1411485"/>
                  </a:ext>
                </a:extLst>
              </a:tr>
              <a:tr h="44431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0038527"/>
                  </a:ext>
                </a:extLst>
              </a:tr>
              <a:tr h="12205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746713"/>
                  </a:ext>
                </a:extLst>
              </a:tr>
              <a:tr h="55829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9123180"/>
                  </a:ext>
                </a:extLst>
              </a:tr>
              <a:tr h="57583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посещений культурных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795,673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9791722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263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14"/>
              </p:ext>
            </p:extLst>
          </p:nvPr>
        </p:nvGraphicFramePr>
        <p:xfrm>
          <a:off x="0" y="557102"/>
          <a:ext cx="9906000" cy="6651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2941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24135">
                  <a:extLst>
                    <a:ext uri="{9D8B030D-6E8A-4147-A177-3AD203B41FA5}">
                      <a16:colId xmlns="" xmlns:a16="http://schemas.microsoft.com/office/drawing/2014/main" val="4242834777"/>
                    </a:ext>
                  </a:extLst>
                </a:gridCol>
                <a:gridCol w="784419">
                  <a:extLst>
                    <a:ext uri="{9D8B030D-6E8A-4147-A177-3AD203B41FA5}">
                      <a16:colId xmlns="" xmlns:a16="http://schemas.microsoft.com/office/drawing/2014/main" val="4020563828"/>
                    </a:ext>
                  </a:extLst>
                </a:gridCol>
                <a:gridCol w="794349">
                  <a:extLst>
                    <a:ext uri="{9D8B030D-6E8A-4147-A177-3AD203B41FA5}">
                      <a16:colId xmlns="" xmlns:a16="http://schemas.microsoft.com/office/drawing/2014/main" val="2694682333"/>
                    </a:ext>
                  </a:extLst>
                </a:gridCol>
                <a:gridCol w="843996">
                  <a:extLst>
                    <a:ext uri="{9D8B030D-6E8A-4147-A177-3AD203B41FA5}">
                      <a16:colId xmlns="" xmlns:a16="http://schemas.microsoft.com/office/drawing/2014/main" val="2138178068"/>
                    </a:ext>
                  </a:extLst>
                </a:gridCol>
                <a:gridCol w="2016160">
                  <a:extLst>
                    <a:ext uri="{9D8B030D-6E8A-4147-A177-3AD203B41FA5}">
                      <a16:colId xmlns="" xmlns:a16="http://schemas.microsoft.com/office/drawing/2014/main" val="974811206"/>
                    </a:ext>
                  </a:extLst>
                </a:gridCol>
              </a:tblGrid>
              <a:tr h="67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7603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"Образование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141148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 центр «Точка роста»                     в МОУ "Запрудненская гимназия"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9575180"/>
                  </a:ext>
                </a:extLst>
              </a:tr>
              <a:tr h="335321">
                <a:tc>
                  <a:txBody>
                    <a:bodyPr/>
                    <a:lstStyle/>
                    <a:p>
                      <a:pPr marL="457200" marR="0" lvl="1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Благоустроена территория </a:t>
                      </a:r>
                    </a:p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МОУ СОШ № 1 г. Талдома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10985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достигнут в связи с низким уровнем подготовки и выбором для сдачи ЕГЭ наиболее сложных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предметов (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математика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ИКТ) по которым сложно набрать  наиболее высокий балл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244382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20943459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7758629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до 3-х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89639344"/>
                  </a:ext>
                </a:extLst>
              </a:tr>
              <a:tr h="720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6718392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1010975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5789071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14283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9" y="-64008"/>
            <a:ext cx="9893121" cy="79810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27977"/>
              </p:ext>
            </p:extLst>
          </p:nvPr>
        </p:nvGraphicFramePr>
        <p:xfrm>
          <a:off x="0" y="708336"/>
          <a:ext cx="9906000" cy="6190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7210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927176">
                  <a:extLst>
                    <a:ext uri="{9D8B030D-6E8A-4147-A177-3AD203B41FA5}">
                      <a16:colId xmlns="" xmlns:a16="http://schemas.microsoft.com/office/drawing/2014/main" val="69621615"/>
                    </a:ext>
                  </a:extLst>
                </a:gridCol>
                <a:gridCol w="1112781">
                  <a:extLst>
                    <a:ext uri="{9D8B030D-6E8A-4147-A177-3AD203B41FA5}">
                      <a16:colId xmlns="" xmlns:a16="http://schemas.microsoft.com/office/drawing/2014/main" val="415720220"/>
                    </a:ext>
                  </a:extLst>
                </a:gridCol>
                <a:gridCol w="1047393">
                  <a:extLst>
                    <a:ext uri="{9D8B030D-6E8A-4147-A177-3AD203B41FA5}">
                      <a16:colId xmlns="" xmlns:a16="http://schemas.microsoft.com/office/drawing/2014/main" val="2646614181"/>
                    </a:ext>
                  </a:extLst>
                </a:gridCol>
                <a:gridCol w="1070358">
                  <a:extLst>
                    <a:ext uri="{9D8B030D-6E8A-4147-A177-3AD203B41FA5}">
                      <a16:colId xmlns="" xmlns:a16="http://schemas.microsoft.com/office/drawing/2014/main" val="2485048255"/>
                    </a:ext>
                  </a:extLst>
                </a:gridCol>
                <a:gridCol w="1571082">
                  <a:extLst>
                    <a:ext uri="{9D8B030D-6E8A-4147-A177-3AD203B41FA5}">
                      <a16:colId xmlns="" xmlns:a16="http://schemas.microsoft.com/office/drawing/2014/main" val="3560033692"/>
                    </a:ext>
                  </a:extLst>
                </a:gridCol>
              </a:tblGrid>
              <a:tr h="727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увеличения показателя в связи с  тем, что нет заявок в ДОУ от родителей детей-инвалидов.                Все дети- инвалиды, родители которых подали заявление в ДОУ посещают детские сады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04274801"/>
                  </a:ext>
                </a:extLst>
              </a:tr>
              <a:tr h="7315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получающих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6240880"/>
                  </a:ext>
                </a:extLst>
              </a:tr>
              <a:tr h="9712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 инвалидов, которым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условия для получения качественного начального 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основного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среднего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образования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0503620"/>
                  </a:ext>
                </a:extLst>
              </a:tr>
              <a:tr h="8913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имеющих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07937936"/>
                  </a:ext>
                </a:extLst>
              </a:tr>
              <a:tr h="103055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003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65643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74031"/>
              </p:ext>
            </p:extLst>
          </p:nvPr>
        </p:nvGraphicFramePr>
        <p:xfrm>
          <a:off x="1" y="576072"/>
          <a:ext cx="9905998" cy="6281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6092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24953">
                  <a:extLst>
                    <a:ext uri="{9D8B030D-6E8A-4147-A177-3AD203B41FA5}">
                      <a16:colId xmlns="" xmlns:a16="http://schemas.microsoft.com/office/drawing/2014/main" val="69621615"/>
                    </a:ext>
                  </a:extLst>
                </a:gridCol>
                <a:gridCol w="855802">
                  <a:extLst>
                    <a:ext uri="{9D8B030D-6E8A-4147-A177-3AD203B41FA5}">
                      <a16:colId xmlns="" xmlns:a16="http://schemas.microsoft.com/office/drawing/2014/main" val="1560444730"/>
                    </a:ext>
                  </a:extLst>
                </a:gridCol>
                <a:gridCol w="919756">
                  <a:extLst>
                    <a:ext uri="{9D8B030D-6E8A-4147-A177-3AD203B41FA5}">
                      <a16:colId xmlns="" xmlns:a16="http://schemas.microsoft.com/office/drawing/2014/main" val="1994956613"/>
                    </a:ext>
                  </a:extLst>
                </a:gridCol>
                <a:gridCol w="850619">
                  <a:extLst>
                    <a:ext uri="{9D8B030D-6E8A-4147-A177-3AD203B41FA5}">
                      <a16:colId xmlns="" xmlns:a16="http://schemas.microsoft.com/office/drawing/2014/main" val="3096885058"/>
                    </a:ext>
                  </a:extLst>
                </a:gridCol>
                <a:gridCol w="2088776">
                  <a:extLst>
                    <a:ext uri="{9D8B030D-6E8A-4147-A177-3AD203B41FA5}">
                      <a16:colId xmlns="" xmlns:a16="http://schemas.microsoft.com/office/drawing/2014/main" val="265188156"/>
                    </a:ext>
                  </a:extLst>
                </a:gridCol>
              </a:tblGrid>
              <a:tr h="981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9149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"Социальная защита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4274801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3164926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37969883"/>
                  </a:ext>
                </a:extLst>
              </a:tr>
              <a:tr h="10510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387526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9307877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СОНКО, которым оказана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8837319"/>
                  </a:ext>
                </a:extLst>
              </a:tr>
              <a:tr h="114394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с увеличением планового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720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2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31153"/>
              </p:ext>
            </p:extLst>
          </p:nvPr>
        </p:nvGraphicFramePr>
        <p:xfrm>
          <a:off x="-1" y="549724"/>
          <a:ext cx="9910917" cy="6308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4922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687871">
                  <a:extLst>
                    <a:ext uri="{9D8B030D-6E8A-4147-A177-3AD203B41FA5}">
                      <a16:colId xmlns="" xmlns:a16="http://schemas.microsoft.com/office/drawing/2014/main" val="69621615"/>
                    </a:ext>
                  </a:extLst>
                </a:gridCol>
                <a:gridCol w="889644">
                  <a:extLst>
                    <a:ext uri="{9D8B030D-6E8A-4147-A177-3AD203B41FA5}">
                      <a16:colId xmlns="" xmlns:a16="http://schemas.microsoft.com/office/drawing/2014/main" val="415720220"/>
                    </a:ext>
                  </a:extLst>
                </a:gridCol>
                <a:gridCol w="825444">
                  <a:extLst>
                    <a:ext uri="{9D8B030D-6E8A-4147-A177-3AD203B41FA5}">
                      <a16:colId xmlns="" xmlns:a16="http://schemas.microsoft.com/office/drawing/2014/main" val="2646614181"/>
                    </a:ext>
                  </a:extLst>
                </a:gridCol>
                <a:gridCol w="775746">
                  <a:extLst>
                    <a:ext uri="{9D8B030D-6E8A-4147-A177-3AD203B41FA5}">
                      <a16:colId xmlns="" xmlns:a16="http://schemas.microsoft.com/office/drawing/2014/main" val="2485048255"/>
                    </a:ext>
                  </a:extLst>
                </a:gridCol>
                <a:gridCol w="1917290"/>
              </a:tblGrid>
              <a:tr h="920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1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"Спорт"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0038527"/>
                  </a:ext>
                </a:extLst>
              </a:tr>
              <a:tr h="9047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Талдомском городском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6674553"/>
                  </a:ext>
                </a:extLst>
              </a:tr>
              <a:tr h="68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89629715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12765322"/>
                  </a:ext>
                </a:extLst>
              </a:tr>
              <a:tr h="80678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169,81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4855150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9791722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граждан, систематически занимающихся физической культурой и спортом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2636568"/>
                  </a:ext>
                </a:extLst>
              </a:tr>
              <a:tr h="9452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81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76185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0836"/>
              </p:ext>
            </p:extLst>
          </p:nvPr>
        </p:nvGraphicFramePr>
        <p:xfrm>
          <a:off x="9833" y="721219"/>
          <a:ext cx="9896167" cy="3310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3379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37676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792321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683034">
                  <a:extLst>
                    <a:ext uri="{9D8B030D-6E8A-4147-A177-3AD203B41FA5}">
                      <a16:colId xmlns="" xmlns:a16="http://schemas.microsoft.com/office/drawing/2014/main" val="3621102098"/>
                    </a:ext>
                  </a:extLst>
                </a:gridCol>
                <a:gridCol w="830903">
                  <a:extLst>
                    <a:ext uri="{9D8B030D-6E8A-4147-A177-3AD203B41FA5}">
                      <a16:colId xmlns="" xmlns:a16="http://schemas.microsoft.com/office/drawing/2014/main" val="2779223635"/>
                    </a:ext>
                  </a:extLst>
                </a:gridCol>
                <a:gridCol w="2308854">
                  <a:extLst>
                    <a:ext uri="{9D8B030D-6E8A-4147-A177-3AD203B41FA5}">
                      <a16:colId xmlns="" xmlns:a16="http://schemas.microsoft.com/office/drawing/2014/main" val="4098297769"/>
                    </a:ext>
                  </a:extLst>
                </a:gridCol>
              </a:tblGrid>
              <a:tr h="851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4550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"Развитие сельского хозяйства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0038527"/>
                  </a:ext>
                </a:extLst>
              </a:tr>
              <a:tr h="20030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производства продукции сельского хозяйства в хозяйствах всех категорий (в сопоставимых ценах) к предыдущему году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126,5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6674553"/>
                  </a:ext>
                </a:extLst>
              </a:tr>
            </a:tbl>
          </a:graphicData>
        </a:graphic>
      </p:graphicFrame>
      <p:sp>
        <p:nvSpPr>
          <p:cNvPr id="2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4039437"/>
            <a:ext cx="9915832" cy="28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-82296"/>
            <a:ext cx="9929892" cy="8109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657191"/>
              </p:ext>
            </p:extLst>
          </p:nvPr>
        </p:nvGraphicFramePr>
        <p:xfrm>
          <a:off x="0" y="740663"/>
          <a:ext cx="9905999" cy="368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8410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51611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948968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985783">
                  <a:extLst>
                    <a:ext uri="{9D8B030D-6E8A-4147-A177-3AD203B41FA5}">
                      <a16:colId xmlns="" xmlns:a16="http://schemas.microsoft.com/office/drawing/2014/main" val="1684500840"/>
                    </a:ext>
                  </a:extLst>
                </a:gridCol>
                <a:gridCol w="960196">
                  <a:extLst>
                    <a:ext uri="{9D8B030D-6E8A-4147-A177-3AD203B41FA5}">
                      <a16:colId xmlns="" xmlns:a16="http://schemas.microsoft.com/office/drawing/2014/main" val="2477972078"/>
                    </a:ext>
                  </a:extLst>
                </a:gridCol>
                <a:gridCol w="1991031"/>
              </a:tblGrid>
              <a:tr h="101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810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"Экология и окружающая среда</a:t>
                      </a:r>
                      <a:r>
                        <a:rPr lang="ru-RU" sz="18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0">
                          <a:srgbClr val="FDFFE7"/>
                        </a:gs>
                        <a:gs pos="91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21918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764801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30378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38" y="4424516"/>
            <a:ext cx="4866861" cy="2433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16"/>
            <a:ext cx="5039138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823757"/>
              </p:ext>
            </p:extLst>
          </p:nvPr>
        </p:nvGraphicFramePr>
        <p:xfrm>
          <a:off x="1" y="773902"/>
          <a:ext cx="9905999" cy="614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822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80961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720640">
                  <a:extLst>
                    <a:ext uri="{9D8B030D-6E8A-4147-A177-3AD203B41FA5}">
                      <a16:colId xmlns="" xmlns:a16="http://schemas.microsoft.com/office/drawing/2014/main" val="538750882"/>
                    </a:ext>
                  </a:extLst>
                </a:gridCol>
                <a:gridCol w="860765">
                  <a:extLst>
                    <a:ext uri="{9D8B030D-6E8A-4147-A177-3AD203B41FA5}">
                      <a16:colId xmlns="" xmlns:a16="http://schemas.microsoft.com/office/drawing/2014/main" val="2410207734"/>
                    </a:ext>
                  </a:extLst>
                </a:gridCol>
                <a:gridCol w="1037269">
                  <a:extLst>
                    <a:ext uri="{9D8B030D-6E8A-4147-A177-3AD203B41FA5}">
                      <a16:colId xmlns="" xmlns:a16="http://schemas.microsoft.com/office/drawing/2014/main" val="3357056818"/>
                    </a:ext>
                  </a:extLst>
                </a:gridCol>
                <a:gridCol w="1902542"/>
              </a:tblGrid>
              <a:tr h="781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1264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125778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3867120"/>
                  </a:ext>
                </a:extLst>
              </a:tr>
              <a:tr h="9277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7307384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20762340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8353620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87518308"/>
                  </a:ext>
                </a:extLst>
              </a:tr>
              <a:tr h="92776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34090192"/>
                  </a:ext>
                </a:extLst>
              </a:tr>
              <a:tr h="48586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7703916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1684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0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00584"/>
            <a:ext cx="9906000" cy="84755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486289"/>
              </p:ext>
            </p:extLst>
          </p:nvPr>
        </p:nvGraphicFramePr>
        <p:xfrm>
          <a:off x="1" y="755375"/>
          <a:ext cx="9881417" cy="610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9928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33866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993094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952970">
                  <a:extLst>
                    <a:ext uri="{9D8B030D-6E8A-4147-A177-3AD203B41FA5}">
                      <a16:colId xmlns="" xmlns:a16="http://schemas.microsoft.com/office/drawing/2014/main" val="3621102098"/>
                    </a:ext>
                  </a:extLst>
                </a:gridCol>
                <a:gridCol w="782438">
                  <a:extLst>
                    <a:ext uri="{9D8B030D-6E8A-4147-A177-3AD203B41FA5}">
                      <a16:colId xmlns="" xmlns:a16="http://schemas.microsoft.com/office/drawing/2014/main" val="2779223635"/>
                    </a:ext>
                  </a:extLst>
                </a:gridCol>
                <a:gridCol w="2099121">
                  <a:extLst>
                    <a:ext uri="{9D8B030D-6E8A-4147-A177-3AD203B41FA5}">
                      <a16:colId xmlns="" xmlns:a16="http://schemas.microsoft.com/office/drawing/2014/main" val="213218922"/>
                    </a:ext>
                  </a:extLst>
                </a:gridCol>
              </a:tblGrid>
              <a:tr h="709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132271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1795469"/>
                  </a:ext>
                </a:extLst>
              </a:tr>
              <a:tr h="91805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7542526"/>
                  </a:ext>
                </a:extLst>
              </a:tr>
              <a:tr h="9376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221448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29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91440"/>
            <a:ext cx="9920747" cy="86868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195108"/>
              </p:ext>
            </p:extLst>
          </p:nvPr>
        </p:nvGraphicFramePr>
        <p:xfrm>
          <a:off x="1" y="653143"/>
          <a:ext cx="9906000" cy="6232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1401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70553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721937">
                  <a:extLst>
                    <a:ext uri="{9D8B030D-6E8A-4147-A177-3AD203B41FA5}">
                      <a16:colId xmlns="" xmlns:a16="http://schemas.microsoft.com/office/drawing/2014/main" val="1148899813"/>
                    </a:ext>
                  </a:extLst>
                </a:gridCol>
                <a:gridCol w="762047">
                  <a:extLst>
                    <a:ext uri="{9D8B030D-6E8A-4147-A177-3AD203B41FA5}">
                      <a16:colId xmlns="" xmlns:a16="http://schemas.microsoft.com/office/drawing/2014/main" val="3621102098"/>
                    </a:ext>
                  </a:extLst>
                </a:gridCol>
                <a:gridCol w="873909"/>
                <a:gridCol w="2376153"/>
              </a:tblGrid>
              <a:tr h="687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8215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 "Жилище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FFFFCC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1795469"/>
                  </a:ext>
                </a:extLst>
              </a:tr>
              <a:tr h="5548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165104"/>
                  </a:ext>
                </a:extLst>
              </a:tr>
              <a:tr h="1551599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Невыполнение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показателей связано с продлением Дачной амнистии до 01 марта 2026г.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7542526"/>
                  </a:ext>
                </a:extLst>
              </a:tr>
              <a:tr h="373055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918434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4309769"/>
                  </a:ext>
                </a:extLst>
              </a:tr>
              <a:tr h="736641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году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не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219185"/>
                  </a:ext>
                </a:extLst>
              </a:tr>
              <a:tr h="1100227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выполнен на 20%,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связи с проведением ремонтных работ в жилых помещениях, предназначенных очередникам перенесено на 2024 год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764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8872"/>
            <a:ext cx="9906001" cy="697687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20000"/>
                  <a:lumOff val="80000"/>
                </a:schemeClr>
              </a:gs>
              <a:gs pos="21000">
                <a:srgbClr val="FFFDDD"/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246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92315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500843"/>
              </p:ext>
            </p:extLst>
          </p:nvPr>
        </p:nvGraphicFramePr>
        <p:xfrm>
          <a:off x="2" y="842735"/>
          <a:ext cx="9905998" cy="6015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8161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942558">
                  <a:extLst>
                    <a:ext uri="{9D8B030D-6E8A-4147-A177-3AD203B41FA5}">
                      <a16:colId xmlns="" xmlns:a16="http://schemas.microsoft.com/office/drawing/2014/main" val="1479825682"/>
                    </a:ext>
                  </a:extLst>
                </a:gridCol>
                <a:gridCol w="907344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849567">
                  <a:extLst>
                    <a:ext uri="{9D8B030D-6E8A-4147-A177-3AD203B41FA5}">
                      <a16:colId xmlns="" xmlns:a16="http://schemas.microsoft.com/office/drawing/2014/main" val="3689609956"/>
                    </a:ext>
                  </a:extLst>
                </a:gridCol>
                <a:gridCol w="1047142">
                  <a:extLst>
                    <a:ext uri="{9D8B030D-6E8A-4147-A177-3AD203B41FA5}">
                      <a16:colId xmlns="" xmlns:a16="http://schemas.microsoft.com/office/drawing/2014/main" val="8334386"/>
                    </a:ext>
                  </a:extLst>
                </a:gridCol>
                <a:gridCol w="2151226">
                  <a:extLst>
                    <a:ext uri="{9D8B030D-6E8A-4147-A177-3AD203B41FA5}">
                      <a16:colId xmlns="" xmlns:a16="http://schemas.microsoft.com/office/drawing/2014/main" val="1654590127"/>
                    </a:ext>
                  </a:extLst>
                </a:gridCol>
              </a:tblGrid>
              <a:tr h="107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60760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"Развитие инженерной инфраструктуры и энергоэффективности"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1795469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 теплоснабжения, водоснабжения и водоотведения, программ комплексного развития систем коммунальной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165104"/>
                  </a:ext>
                </a:extLst>
              </a:tr>
              <a:tr h="8055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7542526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97453587"/>
                  </a:ext>
                </a:extLst>
              </a:tr>
              <a:tr h="8751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5096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4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832" y="-64008"/>
            <a:ext cx="9915832" cy="86249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1000">
                <a:srgbClr val="FDFFE7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811"/>
              </p:ext>
            </p:extLst>
          </p:nvPr>
        </p:nvGraphicFramePr>
        <p:xfrm>
          <a:off x="2" y="783598"/>
          <a:ext cx="9905997" cy="6217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3246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82317">
                  <a:extLst>
                    <a:ext uri="{9D8B030D-6E8A-4147-A177-3AD203B41FA5}">
                      <a16:colId xmlns="" xmlns:a16="http://schemas.microsoft.com/office/drawing/2014/main" val="2395999100"/>
                    </a:ext>
                  </a:extLst>
                </a:gridCol>
                <a:gridCol w="799716">
                  <a:extLst>
                    <a:ext uri="{9D8B030D-6E8A-4147-A177-3AD203B41FA5}">
                      <a16:colId xmlns="" xmlns:a16="http://schemas.microsoft.com/office/drawing/2014/main" val="1214407083"/>
                    </a:ext>
                  </a:extLst>
                </a:gridCol>
                <a:gridCol w="1023946">
                  <a:extLst>
                    <a:ext uri="{9D8B030D-6E8A-4147-A177-3AD203B41FA5}">
                      <a16:colId xmlns="" xmlns:a16="http://schemas.microsoft.com/office/drawing/2014/main" val="3782155230"/>
                    </a:ext>
                  </a:extLst>
                </a:gridCol>
                <a:gridCol w="855406">
                  <a:extLst>
                    <a:ext uri="{9D8B030D-6E8A-4147-A177-3AD203B41FA5}">
                      <a16:colId xmlns="" xmlns:a16="http://schemas.microsoft.com/office/drawing/2014/main" val="3393740699"/>
                    </a:ext>
                  </a:extLst>
                </a:gridCol>
                <a:gridCol w="1971366">
                  <a:extLst>
                    <a:ext uri="{9D8B030D-6E8A-4147-A177-3AD203B41FA5}">
                      <a16:colId xmlns="" xmlns:a16="http://schemas.microsoft.com/office/drawing/2014/main" val="3775723377"/>
                    </a:ext>
                  </a:extLst>
                </a:gridCol>
              </a:tblGrid>
              <a:tr h="736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0226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"Предпринимательство</a:t>
                      </a:r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1795469"/>
                  </a:ext>
                </a:extLst>
              </a:tr>
              <a:tr h="51230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6244881"/>
                  </a:ext>
                </a:extLst>
              </a:tr>
              <a:tr h="2048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26483961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92302018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0923297"/>
                  </a:ext>
                </a:extLst>
              </a:tr>
              <a:tr h="7891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83511161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13321127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582520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695583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8924013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65089634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1779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6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374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902744"/>
              </p:ext>
            </p:extLst>
          </p:nvPr>
        </p:nvGraphicFramePr>
        <p:xfrm>
          <a:off x="-1" y="372557"/>
          <a:ext cx="9901085" cy="6485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48688"/>
                <a:gridCol w="788617"/>
                <a:gridCol w="748688"/>
                <a:gridCol w="794218"/>
                <a:gridCol w="3628103"/>
              </a:tblGrid>
              <a:tr h="703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8843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0138624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проводится  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претензионно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исковая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43003282"/>
                  </a:ext>
                </a:extLst>
              </a:tr>
              <a:tr h="1660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и арендной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плате за муниципальное имущество и землю, согласно утвержденной методике является необходимость проведения судебных мероприятий по взысканию задолженности. В 2023 году не было оснований для обращения в суд, с целью взыскания задолженности за арендную плату муниципального имущества и землю, в связи с тем, что задолженности по заключенным договорам аренды были урегулированы в досудебном порядке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30980701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44376015"/>
                  </a:ext>
                </a:extLst>
              </a:tr>
              <a:tr h="7530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7427020"/>
                  </a:ext>
                </a:extLst>
              </a:tr>
              <a:tr h="120214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отказываются от предложенных вариантов в надежде на дальнейшее предложение участков в более удобном для семьи местоположении. В 2024-2025 годах будет сформирован массив вблизи города Талдом для выделения многодетным семьям земельных участков, что позволит добиться 100%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результатов в обеспечении многодетных семей земельными участками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5328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60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6980"/>
            <a:ext cx="9901084" cy="82302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21032"/>
              </p:ext>
            </p:extLst>
          </p:nvPr>
        </p:nvGraphicFramePr>
        <p:xfrm>
          <a:off x="-1" y="421949"/>
          <a:ext cx="9906002" cy="6436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48688"/>
                <a:gridCol w="788617"/>
                <a:gridCol w="748688"/>
                <a:gridCol w="804050"/>
                <a:gridCol w="3623188"/>
              </a:tblGrid>
              <a:tr h="849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5824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0138624"/>
                  </a:ext>
                </a:extLst>
              </a:tr>
              <a:tr h="12110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инспекторов муниципального земельного контроля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2023году ежегодному плану Министерства имущественных отношений Московской области выездных обследований земельных участков, 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885790"/>
                  </a:ext>
                </a:extLst>
              </a:tr>
              <a:tr h="141092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количества инспекторов муниципального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земельного контроля в 2023 году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Министерства имущественных отношений Московской области выездных обследований земельных участков, </a:t>
                      </a:r>
                    </a:p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89097687"/>
                  </a:ext>
                </a:extLst>
              </a:tr>
              <a:tr h="344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80128635"/>
                  </a:ext>
                </a:extLst>
              </a:tr>
              <a:tr h="11221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Аукционы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назначаются по заявлениям заинтересованных лиц, за 4 квартал было мало обращений субъектов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45777619"/>
                  </a:ext>
                </a:extLst>
              </a:tr>
              <a:tr h="11397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арендаторами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56308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684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85876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61161"/>
              </p:ext>
            </p:extLst>
          </p:nvPr>
        </p:nvGraphicFramePr>
        <p:xfrm>
          <a:off x="2" y="773912"/>
          <a:ext cx="9905998" cy="608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8432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73325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983639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1024596">
                  <a:extLst>
                    <a:ext uri="{9D8B030D-6E8A-4147-A177-3AD203B41FA5}">
                      <a16:colId xmlns="" xmlns:a16="http://schemas.microsoft.com/office/drawing/2014/main" val="3621102098"/>
                    </a:ext>
                  </a:extLst>
                </a:gridCol>
                <a:gridCol w="1039750">
                  <a:extLst>
                    <a:ext uri="{9D8B030D-6E8A-4147-A177-3AD203B41FA5}">
                      <a16:colId xmlns="" xmlns:a16="http://schemas.microsoft.com/office/drawing/2014/main" val="2469465153"/>
                    </a:ext>
                  </a:extLst>
                </a:gridCol>
                <a:gridCol w="2736256">
                  <a:extLst>
                    <a:ext uri="{9D8B030D-6E8A-4147-A177-3AD203B41FA5}">
                      <a16:colId xmlns="" xmlns:a16="http://schemas.microsoft.com/office/drawing/2014/main" val="1248750673"/>
                    </a:ext>
                  </a:extLst>
                </a:gridCol>
              </a:tblGrid>
              <a:tr h="1115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невыполнения  плановых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56451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56451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30768511"/>
                  </a:ext>
                </a:extLst>
              </a:tr>
              <a:tr h="67647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4299759"/>
                  </a:ext>
                </a:extLst>
              </a:tr>
              <a:tr h="13036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Наличие незаконных рекламных конструкций, установленных на территории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7115187"/>
                  </a:ext>
                </a:extLst>
              </a:tr>
              <a:tr h="18592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6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309" y="-18288"/>
            <a:ext cx="9929309" cy="83586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16311"/>
              </p:ext>
            </p:extLst>
          </p:nvPr>
        </p:nvGraphicFramePr>
        <p:xfrm>
          <a:off x="-9832" y="773914"/>
          <a:ext cx="9915832" cy="608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2357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71289">
                  <a:extLst>
                    <a:ext uri="{9D8B030D-6E8A-4147-A177-3AD203B41FA5}">
                      <a16:colId xmlns="" xmlns:a16="http://schemas.microsoft.com/office/drawing/2014/main" val="729694312"/>
                    </a:ext>
                  </a:extLst>
                </a:gridCol>
                <a:gridCol w="1091205">
                  <a:extLst>
                    <a:ext uri="{9D8B030D-6E8A-4147-A177-3AD203B41FA5}">
                      <a16:colId xmlns="" xmlns:a16="http://schemas.microsoft.com/office/drawing/2014/main" val="4294604456"/>
                    </a:ext>
                  </a:extLst>
                </a:gridCol>
                <a:gridCol w="974344">
                  <a:extLst>
                    <a:ext uri="{9D8B030D-6E8A-4147-A177-3AD203B41FA5}">
                      <a16:colId xmlns="" xmlns:a16="http://schemas.microsoft.com/office/drawing/2014/main" val="1109879884"/>
                    </a:ext>
                  </a:extLst>
                </a:gridCol>
                <a:gridCol w="984600">
                  <a:extLst>
                    <a:ext uri="{9D8B030D-6E8A-4147-A177-3AD203B41FA5}">
                      <a16:colId xmlns="" xmlns:a16="http://schemas.microsoft.com/office/drawing/2014/main" val="1120432337"/>
                    </a:ext>
                  </a:extLst>
                </a:gridCol>
                <a:gridCol w="2822037">
                  <a:extLst>
                    <a:ext uri="{9D8B030D-6E8A-4147-A177-3AD203B41FA5}">
                      <a16:colId xmlns="" xmlns:a16="http://schemas.microsoft.com/office/drawing/2014/main" val="2094042868"/>
                    </a:ext>
                  </a:extLst>
                </a:gridCol>
              </a:tblGrid>
              <a:tr h="995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90017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"Развитие и функционирование дорожно-транспортного комплекса"</a:t>
                      </a:r>
                    </a:p>
                    <a:p>
                      <a:pPr algn="ctr" fontAlgn="ctr"/>
                      <a:r>
                        <a:rPr lang="ru-RU" sz="1800" b="0" i="0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11565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30768511"/>
                  </a:ext>
                </a:extLst>
              </a:tr>
              <a:tr h="143079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Проводятся работы по снижению ДТП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4299759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7115187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 к сельским населенным пунктам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1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5985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50662"/>
              </p:ext>
            </p:extLst>
          </p:nvPr>
        </p:nvGraphicFramePr>
        <p:xfrm>
          <a:off x="0" y="691425"/>
          <a:ext cx="9906000" cy="6208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0149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660479">
                  <a:extLst>
                    <a:ext uri="{9D8B030D-6E8A-4147-A177-3AD203B41FA5}">
                      <a16:colId xmlns="" xmlns:a16="http://schemas.microsoft.com/office/drawing/2014/main" val="3751466825"/>
                    </a:ext>
                  </a:extLst>
                </a:gridCol>
                <a:gridCol w="859528">
                  <a:extLst>
                    <a:ext uri="{9D8B030D-6E8A-4147-A177-3AD203B41FA5}">
                      <a16:colId xmlns="" xmlns:a16="http://schemas.microsoft.com/office/drawing/2014/main" val="611140758"/>
                    </a:ext>
                  </a:extLst>
                </a:gridCol>
                <a:gridCol w="954041">
                  <a:extLst>
                    <a:ext uri="{9D8B030D-6E8A-4147-A177-3AD203B41FA5}">
                      <a16:colId xmlns="" xmlns:a16="http://schemas.microsoft.com/office/drawing/2014/main" val="3427963009"/>
                    </a:ext>
                  </a:extLst>
                </a:gridCol>
                <a:gridCol w="869093">
                  <a:extLst>
                    <a:ext uri="{9D8B030D-6E8A-4147-A177-3AD203B41FA5}">
                      <a16:colId xmlns="" xmlns:a16="http://schemas.microsoft.com/office/drawing/2014/main" val="3089485361"/>
                    </a:ext>
                  </a:extLst>
                </a:gridCol>
                <a:gridCol w="1892710"/>
              </a:tblGrid>
              <a:tr h="535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7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"Цифровое муниципальное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1971734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07725526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13923847"/>
                  </a:ext>
                </a:extLst>
              </a:tr>
              <a:tr h="142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38594054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08974252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5087600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1372386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32244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92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9849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FFDDD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03345"/>
              </p:ext>
            </p:extLst>
          </p:nvPr>
        </p:nvGraphicFramePr>
        <p:xfrm>
          <a:off x="0" y="773912"/>
          <a:ext cx="9910916" cy="6084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0603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662740">
                  <a:extLst>
                    <a:ext uri="{9D8B030D-6E8A-4147-A177-3AD203B41FA5}">
                      <a16:colId xmlns="" xmlns:a16="http://schemas.microsoft.com/office/drawing/2014/main" val="3751466825"/>
                    </a:ext>
                  </a:extLst>
                </a:gridCol>
                <a:gridCol w="862470">
                  <a:extLst>
                    <a:ext uri="{9D8B030D-6E8A-4147-A177-3AD203B41FA5}">
                      <a16:colId xmlns="" xmlns:a16="http://schemas.microsoft.com/office/drawing/2014/main" val="611140758"/>
                    </a:ext>
                  </a:extLst>
                </a:gridCol>
                <a:gridCol w="864910">
                  <a:extLst>
                    <a:ext uri="{9D8B030D-6E8A-4147-A177-3AD203B41FA5}">
                      <a16:colId xmlns="" xmlns:a16="http://schemas.microsoft.com/office/drawing/2014/main" val="3427963009"/>
                    </a:ext>
                  </a:extLst>
                </a:gridCol>
                <a:gridCol w="853238">
                  <a:extLst>
                    <a:ext uri="{9D8B030D-6E8A-4147-A177-3AD203B41FA5}">
                      <a16:colId xmlns="" xmlns:a16="http://schemas.microsoft.com/office/drawing/2014/main" val="2909830292"/>
                    </a:ext>
                  </a:extLst>
                </a:gridCol>
                <a:gridCol w="1936955">
                  <a:extLst>
                    <a:ext uri="{9D8B030D-6E8A-4147-A177-3AD203B41FA5}">
                      <a16:colId xmlns="" xmlns:a16="http://schemas.microsoft.com/office/drawing/2014/main" val="4067997292"/>
                    </a:ext>
                  </a:extLst>
                </a:gridCol>
              </a:tblGrid>
              <a:tr h="1037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107683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достигнут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1965065"/>
                  </a:ext>
                </a:extLst>
              </a:tr>
              <a:tr h="77541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7392499"/>
                  </a:ext>
                </a:extLst>
              </a:tr>
              <a:tr h="7168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28145167"/>
                  </a:ext>
                </a:extLst>
              </a:tr>
              <a:tr h="9882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6135487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52187742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4819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7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2000">
              <a:srgbClr val="FFFF00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9447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498678"/>
              </p:ext>
            </p:extLst>
          </p:nvPr>
        </p:nvGraphicFramePr>
        <p:xfrm>
          <a:off x="2" y="613656"/>
          <a:ext cx="9976337" cy="6244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5374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775390"/>
                <a:gridCol w="840097"/>
                <a:gridCol w="771897"/>
                <a:gridCol w="718303"/>
                <a:gridCol w="2065276"/>
              </a:tblGrid>
              <a:tr h="695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"Архитектура и градостроительство"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1965065"/>
                  </a:ext>
                </a:extLst>
              </a:tr>
              <a:tr h="3819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7392499"/>
                  </a:ext>
                </a:extLst>
              </a:tr>
              <a:tr h="8522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28145167"/>
                  </a:ext>
                </a:extLst>
              </a:tr>
              <a:tr h="34664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округа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86135487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"Формирование современной комфортной городской среды"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0768511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68807651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17778478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07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была произведена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199803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произведена в рамках выделенного финансирования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842239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2264964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48108038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5158677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 пределах городской черты на конец года, не менее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4137375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вне пределов городской черты на конец </a:t>
                      </a:r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19516476"/>
                  </a:ext>
                </a:extLst>
              </a:tr>
              <a:tr h="3653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59084237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1705832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31277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7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04016"/>
              </p:ext>
            </p:extLst>
          </p:nvPr>
        </p:nvGraphicFramePr>
        <p:xfrm>
          <a:off x="-1" y="781052"/>
          <a:ext cx="9906000" cy="607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1833">
                  <a:extLst>
                    <a:ext uri="{9D8B030D-6E8A-4147-A177-3AD203B41FA5}">
                      <a16:colId xmlns="" xmlns:a16="http://schemas.microsoft.com/office/drawing/2014/main" val="3639203142"/>
                    </a:ext>
                  </a:extLst>
                </a:gridCol>
                <a:gridCol w="894736"/>
                <a:gridCol w="776748"/>
                <a:gridCol w="816078"/>
                <a:gridCol w="845574"/>
                <a:gridCol w="1991031"/>
              </a:tblGrid>
              <a:tr h="879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173263"/>
                  </a:ext>
                </a:extLst>
              </a:tr>
              <a:tr h="382961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193869"/>
                  </a:ext>
                </a:extLst>
              </a:tr>
              <a:tr h="49872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"Переселение граждан из аварийного жилищного фонда"</a:t>
                      </a:r>
                    </a:p>
                    <a:p>
                      <a:pPr algn="l" fontAlgn="ctr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4000">
                          <a:srgbClr val="FDFFE7"/>
                        </a:gs>
                        <a:gs pos="97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5548603"/>
                  </a:ext>
                </a:extLst>
              </a:tr>
              <a:tr h="89343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7470034"/>
                  </a:ext>
                </a:extLst>
              </a:tr>
              <a:tr h="91242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48837147"/>
                  </a:ext>
                </a:extLst>
              </a:tr>
              <a:tr h="11521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6158577"/>
                  </a:ext>
                </a:extLst>
              </a:tr>
              <a:tr h="135793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7566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FCC"/>
            </a:gs>
            <a:gs pos="100000">
              <a:srgbClr val="F3FBFE"/>
            </a:gs>
            <a:gs pos="33000">
              <a:schemeClr val="bg1"/>
            </a:gs>
            <a:gs pos="76617">
              <a:schemeClr val="accent1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68825" y="3333156"/>
            <a:ext cx="2062295" cy="3449482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граждан и организаций, которые они обязаны заплатить государству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/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налог на имущество физических лиц, земельный налог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др.)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 flipH="1">
            <a:off x="2201117" y="3359019"/>
            <a:ext cx="1667470" cy="3423619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платежи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1017" y="475488"/>
            <a:ext cx="2066543" cy="1495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3940776" y="3384885"/>
            <a:ext cx="1882172" cy="3397753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423523" y="2264346"/>
            <a:ext cx="984956" cy="911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713666" y="2098889"/>
            <a:ext cx="9524" cy="1077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94258" y="2100262"/>
            <a:ext cx="990599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379856"/>
            <a:ext cx="2357709" cy="1588174"/>
          </a:xfrm>
          <a:prstGeom prst="rect">
            <a:avLst/>
          </a:prstGeom>
          <a:solidFill>
            <a:srgbClr val="F6FDD3"/>
          </a:solidFill>
          <a:ln w="19050">
            <a:solidFill>
              <a:schemeClr val="accent2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2238375"/>
            <a:ext cx="1019175" cy="8667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85360" y="2286001"/>
            <a:ext cx="1163288" cy="781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44" y="2237254"/>
            <a:ext cx="1504956" cy="82979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710989" y="2409825"/>
            <a:ext cx="1475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000869" y="3019425"/>
            <a:ext cx="139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8305798" y="2999874"/>
            <a:ext cx="1600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жилищно-    коммунальное хозяйство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922" y="3655108"/>
            <a:ext cx="1581150" cy="1066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899" y="3676650"/>
            <a:ext cx="1778495" cy="105577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4" y="5186015"/>
            <a:ext cx="1564915" cy="108644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305797" y="5142846"/>
            <a:ext cx="1600203" cy="103336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 rot="10800000" flipH="1" flipV="1">
            <a:off x="8037576" y="4724350"/>
            <a:ext cx="18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физическую культуру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спорт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5862591" y="4619625"/>
            <a:ext cx="1862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     окружающей   среды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75" y="6276975"/>
            <a:ext cx="1409200" cy="338554"/>
          </a:xfrm>
          <a:prstGeom prst="rect">
            <a:avLst/>
          </a:prstGeom>
          <a:gradFill>
            <a:gsLst>
              <a:gs pos="89197">
                <a:schemeClr val="accent6">
                  <a:lumMod val="20000"/>
                  <a:lumOff val="80000"/>
                </a:schemeClr>
              </a:gs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717536" y="6181344"/>
            <a:ext cx="218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общегосударственные                            вопросы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497593" y="2004546"/>
            <a:ext cx="399047" cy="17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42035" y="2032535"/>
            <a:ext cx="16043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384759" y="2005263"/>
            <a:ext cx="770020" cy="20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352674" y="3064042"/>
            <a:ext cx="385010" cy="73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085474" y="255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2"/>
          </p:cNvCxnSpPr>
          <p:nvPr/>
        </p:nvCxnSpPr>
        <p:spPr>
          <a:xfrm>
            <a:off x="7450355" y="1979980"/>
            <a:ext cx="1178529" cy="1806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6529137" y="2005263"/>
            <a:ext cx="818147" cy="32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7715896" y="1947833"/>
            <a:ext cx="722536" cy="338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0800000" flipV="1">
            <a:off x="1271016" y="379856"/>
            <a:ext cx="2104406" cy="1588173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marL="136652" indent="0">
              <a:lnSpc>
                <a:spcPts val="1632"/>
              </a:lnSpc>
            </a:pPr>
            <a:r>
              <a:rPr lang="ru-RU" sz="1200" b="1" dirty="0" smtClean="0">
                <a:latin typeface="Times New Roman"/>
              </a:rPr>
              <a:t>ДОХОДЫ БЮДЖЕТА</a:t>
            </a:r>
          </a:p>
          <a:p>
            <a:pPr marL="136652" indent="0">
              <a:lnSpc>
                <a:spcPts val="1632"/>
              </a:lnSpc>
            </a:pPr>
            <a:r>
              <a:rPr lang="ru-RU" sz="1200" dirty="0" smtClean="0">
                <a:latin typeface="Times New Roman"/>
              </a:rPr>
              <a:t>– </a:t>
            </a:r>
            <a:r>
              <a:rPr lang="ru" sz="1200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бюджета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297484" y="379855"/>
            <a:ext cx="2305742" cy="1600125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lnSpc>
                <a:spcPts val="1656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marL="114300" indent="0">
              <a:lnSpc>
                <a:spcPts val="1656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6033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1084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73048"/>
              </p:ext>
            </p:extLst>
          </p:nvPr>
        </p:nvGraphicFramePr>
        <p:xfrm>
          <a:off x="1" y="1055078"/>
          <a:ext cx="9905999" cy="3389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644">
                  <a:extLst>
                    <a:ext uri="{9D8B030D-6E8A-4147-A177-3AD203B41FA5}">
                      <a16:colId xmlns="" xmlns:a16="http://schemas.microsoft.com/office/drawing/2014/main" val="469129651"/>
                    </a:ext>
                  </a:extLst>
                </a:gridCol>
                <a:gridCol w="1241510">
                  <a:extLst>
                    <a:ext uri="{9D8B030D-6E8A-4147-A177-3AD203B41FA5}">
                      <a16:colId xmlns="" xmlns:a16="http://schemas.microsoft.com/office/drawing/2014/main" val="4137711639"/>
                    </a:ext>
                  </a:extLst>
                </a:gridCol>
                <a:gridCol w="1071716">
                  <a:extLst>
                    <a:ext uri="{9D8B030D-6E8A-4147-A177-3AD203B41FA5}">
                      <a16:colId xmlns="" xmlns:a16="http://schemas.microsoft.com/office/drawing/2014/main" val="4072111825"/>
                    </a:ext>
                  </a:extLst>
                </a:gridCol>
                <a:gridCol w="1155470">
                  <a:extLst>
                    <a:ext uri="{9D8B030D-6E8A-4147-A177-3AD203B41FA5}">
                      <a16:colId xmlns="" xmlns:a16="http://schemas.microsoft.com/office/drawing/2014/main" val="3634470677"/>
                    </a:ext>
                  </a:extLst>
                </a:gridCol>
                <a:gridCol w="1955050">
                  <a:extLst>
                    <a:ext uri="{9D8B030D-6E8A-4147-A177-3AD203B41FA5}">
                      <a16:colId xmlns="" xmlns:a16="http://schemas.microsoft.com/office/drawing/2014/main" val="580761461"/>
                    </a:ext>
                  </a:extLst>
                </a:gridCol>
                <a:gridCol w="1364554">
                  <a:extLst>
                    <a:ext uri="{9D8B030D-6E8A-4147-A177-3AD203B41FA5}">
                      <a16:colId xmlns="" xmlns:a16="http://schemas.microsoft.com/office/drawing/2014/main" val="1454914758"/>
                    </a:ext>
                  </a:extLst>
                </a:gridCol>
                <a:gridCol w="1123932">
                  <a:extLst>
                    <a:ext uri="{9D8B030D-6E8A-4147-A177-3AD203B41FA5}">
                      <a16:colId xmlns="" xmlns:a16="http://schemas.microsoft.com/office/drawing/2014/main" val="1344349295"/>
                    </a:ext>
                  </a:extLst>
                </a:gridCol>
                <a:gridCol w="771646">
                  <a:extLst>
                    <a:ext uri="{9D8B030D-6E8A-4147-A177-3AD203B41FA5}">
                      <a16:colId xmlns="" xmlns:a16="http://schemas.microsoft.com/office/drawing/2014/main" val="2395851484"/>
                    </a:ext>
                  </a:extLst>
                </a:gridCol>
                <a:gridCol w="831477">
                  <a:extLst>
                    <a:ext uri="{9D8B030D-6E8A-4147-A177-3AD203B41FA5}">
                      <a16:colId xmlns="" xmlns:a16="http://schemas.microsoft.com/office/drawing/2014/main" val="1493577822"/>
                    </a:ext>
                  </a:extLst>
                </a:gridCol>
              </a:tblGrid>
              <a:tr h="692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библиотек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60047460"/>
                  </a:ext>
                </a:extLst>
              </a:tr>
              <a:tr h="2696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 и туризм»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«Развитие библиотечного дела»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Читатели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(физические лица)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04.10.2022г.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1067/35 «Об утверждении государственной программы Московской области «Культура и туризм Подмосковья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и части комплектования книжных фондов муниципальных общедоступных библиотек)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158,81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176 256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279,92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756156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8" y="4444180"/>
            <a:ext cx="5075582" cy="241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4181"/>
            <a:ext cx="4830417" cy="24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12771"/>
              </p:ext>
            </p:extLst>
          </p:nvPr>
        </p:nvGraphicFramePr>
        <p:xfrm>
          <a:off x="-1" y="1055078"/>
          <a:ext cx="9906000" cy="58029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="" xmlns:a16="http://schemas.microsoft.com/office/drawing/2014/main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="" xmlns:a16="http://schemas.microsoft.com/office/drawing/2014/main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="" xmlns:a16="http://schemas.microsoft.com/office/drawing/2014/main" val="4072111825"/>
                    </a:ext>
                  </a:extLst>
                </a:gridCol>
                <a:gridCol w="1347795">
                  <a:extLst>
                    <a:ext uri="{9D8B030D-6E8A-4147-A177-3AD203B41FA5}">
                      <a16:colId xmlns="" xmlns:a16="http://schemas.microsoft.com/office/drawing/2014/main" val="3634470677"/>
                    </a:ext>
                  </a:extLst>
                </a:gridCol>
                <a:gridCol w="1813938">
                  <a:extLst>
                    <a:ext uri="{9D8B030D-6E8A-4147-A177-3AD203B41FA5}">
                      <a16:colId xmlns="" xmlns:a16="http://schemas.microsoft.com/office/drawing/2014/main" val="580761461"/>
                    </a:ext>
                  </a:extLst>
                </a:gridCol>
                <a:gridCol w="1452363">
                  <a:extLst>
                    <a:ext uri="{9D8B030D-6E8A-4147-A177-3AD203B41FA5}">
                      <a16:colId xmlns="" xmlns:a16="http://schemas.microsoft.com/office/drawing/2014/main" val="1454914758"/>
                    </a:ext>
                  </a:extLst>
                </a:gridCol>
                <a:gridCol w="1140542">
                  <a:extLst>
                    <a:ext uri="{9D8B030D-6E8A-4147-A177-3AD203B41FA5}">
                      <a16:colId xmlns="" xmlns:a16="http://schemas.microsoft.com/office/drawing/2014/main" val="1344349295"/>
                    </a:ext>
                  </a:extLst>
                </a:gridCol>
                <a:gridCol w="766916">
                  <a:extLst>
                    <a:ext uri="{9D8B030D-6E8A-4147-A177-3AD203B41FA5}">
                      <a16:colId xmlns="" xmlns:a16="http://schemas.microsoft.com/office/drawing/2014/main" val="2395851484"/>
                    </a:ext>
                  </a:extLst>
                </a:gridCol>
                <a:gridCol w="820993">
                  <a:extLst>
                    <a:ext uri="{9D8B030D-6E8A-4147-A177-3AD203B41FA5}">
                      <a16:colId xmlns="" xmlns:a16="http://schemas.microsoft.com/office/drawing/2014/main" val="1493577822"/>
                    </a:ext>
                  </a:extLst>
                </a:gridCol>
              </a:tblGrid>
              <a:tr h="705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60047460"/>
                  </a:ext>
                </a:extLst>
              </a:tr>
              <a:tr h="2630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«Дошкольное образование»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 представителей) ребенка,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образовательную организацию М.О., реализующую образовательную программу дошкольного образования,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внесшего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родительскую плату за присмотром и уход за ребенком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от 17.02.2023г.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внесении изменений в Постановление от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21.01.2021 года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Об утверждении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Талдомского городского округа"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 родительской платы за присмотром и уходом за детьми, осваивающими образовательные программы дошкольного образования в организация Талдомского городского округа области, осуществляющих образовательную деятельность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20%-на первого ребенка, 50%-на второго ребенка, 70%-на третьего и последующих детей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7561560"/>
                  </a:ext>
                </a:extLst>
              </a:tr>
              <a:tr h="2466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и малообеспеченных семей, в том числе детей, находящихся под опекой  и детей- 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97 от             26.01.2023г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"Об организации питания детей льготных категорий в дошкольных и общеобразовательных учреждениях Талдомского городского округа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Завтраки для детей из многодетных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обеды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детей из малообеспеченных семей и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сад-      367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-1 291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10 567,20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718,62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05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413" y="0"/>
            <a:ext cx="9940413" cy="108182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12679"/>
              </p:ext>
            </p:extLst>
          </p:nvPr>
        </p:nvGraphicFramePr>
        <p:xfrm>
          <a:off x="-1" y="953729"/>
          <a:ext cx="9906000" cy="6050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="" xmlns:a16="http://schemas.microsoft.com/office/drawing/2014/main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="" xmlns:a16="http://schemas.microsoft.com/office/drawing/2014/main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="" xmlns:a16="http://schemas.microsoft.com/office/drawing/2014/main" val="4072111825"/>
                    </a:ext>
                  </a:extLst>
                </a:gridCol>
                <a:gridCol w="1172806">
                  <a:extLst>
                    <a:ext uri="{9D8B030D-6E8A-4147-A177-3AD203B41FA5}">
                      <a16:colId xmlns="" xmlns:a16="http://schemas.microsoft.com/office/drawing/2014/main" val="3634470677"/>
                    </a:ext>
                  </a:extLst>
                </a:gridCol>
                <a:gridCol w="1858297">
                  <a:extLst>
                    <a:ext uri="{9D8B030D-6E8A-4147-A177-3AD203B41FA5}">
                      <a16:colId xmlns="" xmlns:a16="http://schemas.microsoft.com/office/drawing/2014/main" val="580761461"/>
                    </a:ext>
                  </a:extLst>
                </a:gridCol>
                <a:gridCol w="1514168">
                  <a:extLst>
                    <a:ext uri="{9D8B030D-6E8A-4147-A177-3AD203B41FA5}">
                      <a16:colId xmlns="" xmlns:a16="http://schemas.microsoft.com/office/drawing/2014/main" val="1454914758"/>
                    </a:ext>
                  </a:extLst>
                </a:gridCol>
                <a:gridCol w="1229032">
                  <a:extLst>
                    <a:ext uri="{9D8B030D-6E8A-4147-A177-3AD203B41FA5}">
                      <a16:colId xmlns="" xmlns:a16="http://schemas.microsoft.com/office/drawing/2014/main" val="1344349295"/>
                    </a:ext>
                  </a:extLst>
                </a:gridCol>
                <a:gridCol w="737419">
                  <a:extLst>
                    <a:ext uri="{9D8B030D-6E8A-4147-A177-3AD203B41FA5}">
                      <a16:colId xmlns="" xmlns:a16="http://schemas.microsoft.com/office/drawing/2014/main" val="2395851484"/>
                    </a:ext>
                  </a:extLst>
                </a:gridCol>
                <a:gridCol w="830825">
                  <a:extLst>
                    <a:ext uri="{9D8B030D-6E8A-4147-A177-3AD203B41FA5}">
                      <a16:colId xmlns="" xmlns:a16="http://schemas.microsoft.com/office/drawing/2014/main" val="1493577822"/>
                    </a:ext>
                  </a:extLst>
                </a:gridCol>
              </a:tblGrid>
              <a:tr h="865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endParaRPr lang="ru-RU" sz="10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60047460"/>
                  </a:ext>
                </a:extLst>
              </a:tr>
              <a:tr h="2856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года              "Об  утверждении муниципальной программы «Образование» Талдомского городского округа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подвоза обучающихся в муниципальные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общеобразовательные организации в Московской области за счет средств местного бюджета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 месту учебы и обратно  на школьном автобусе ежедневно                         в учебное время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7 219,83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7561560"/>
                  </a:ext>
                </a:extLst>
              </a:tr>
              <a:tr h="2328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школы-интерната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          от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"Об утверждении муниципальной программы «Образование» 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4-х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разовое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питание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обучающихся                     (с проживанием)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57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99698"/>
              </p:ext>
            </p:extLst>
          </p:nvPr>
        </p:nvGraphicFramePr>
        <p:xfrm>
          <a:off x="1" y="1002890"/>
          <a:ext cx="9905998" cy="5855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530">
                  <a:extLst>
                    <a:ext uri="{9D8B030D-6E8A-4147-A177-3AD203B41FA5}">
                      <a16:colId xmlns="" xmlns:a16="http://schemas.microsoft.com/office/drawing/2014/main" val="469129651"/>
                    </a:ext>
                  </a:extLst>
                </a:gridCol>
                <a:gridCol w="1148116">
                  <a:extLst>
                    <a:ext uri="{9D8B030D-6E8A-4147-A177-3AD203B41FA5}">
                      <a16:colId xmlns="" xmlns:a16="http://schemas.microsoft.com/office/drawing/2014/main" val="4137711639"/>
                    </a:ext>
                  </a:extLst>
                </a:gridCol>
                <a:gridCol w="1011954">
                  <a:extLst>
                    <a:ext uri="{9D8B030D-6E8A-4147-A177-3AD203B41FA5}">
                      <a16:colId xmlns="" xmlns:a16="http://schemas.microsoft.com/office/drawing/2014/main" val="4072111825"/>
                    </a:ext>
                  </a:extLst>
                </a:gridCol>
                <a:gridCol w="1343141">
                  <a:extLst>
                    <a:ext uri="{9D8B030D-6E8A-4147-A177-3AD203B41FA5}">
                      <a16:colId xmlns="" xmlns:a16="http://schemas.microsoft.com/office/drawing/2014/main" val="3634470677"/>
                    </a:ext>
                  </a:extLst>
                </a:gridCol>
                <a:gridCol w="1807674">
                  <a:extLst>
                    <a:ext uri="{9D8B030D-6E8A-4147-A177-3AD203B41FA5}">
                      <a16:colId xmlns="" xmlns:a16="http://schemas.microsoft.com/office/drawing/2014/main" val="580761461"/>
                    </a:ext>
                  </a:extLst>
                </a:gridCol>
                <a:gridCol w="1544960">
                  <a:extLst>
                    <a:ext uri="{9D8B030D-6E8A-4147-A177-3AD203B41FA5}">
                      <a16:colId xmlns="" xmlns:a16="http://schemas.microsoft.com/office/drawing/2014/main" val="1454914758"/>
                    </a:ext>
                  </a:extLst>
                </a:gridCol>
                <a:gridCol w="989056">
                  <a:extLst>
                    <a:ext uri="{9D8B030D-6E8A-4147-A177-3AD203B41FA5}">
                      <a16:colId xmlns="" xmlns:a16="http://schemas.microsoft.com/office/drawing/2014/main" val="1344349295"/>
                    </a:ext>
                  </a:extLst>
                </a:gridCol>
                <a:gridCol w="855407">
                  <a:extLst>
                    <a:ext uri="{9D8B030D-6E8A-4147-A177-3AD203B41FA5}">
                      <a16:colId xmlns="" xmlns:a16="http://schemas.microsoft.com/office/drawing/2014/main" val="2395851484"/>
                    </a:ext>
                  </a:extLst>
                </a:gridCol>
                <a:gridCol w="811160">
                  <a:extLst>
                    <a:ext uri="{9D8B030D-6E8A-4147-A177-3AD203B41FA5}">
                      <a16:colId xmlns="" xmlns:a16="http://schemas.microsoft.com/office/drawing/2014/main" val="1493577822"/>
                    </a:ext>
                  </a:extLst>
                </a:gridCol>
              </a:tblGrid>
              <a:tr h="983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60047460"/>
                  </a:ext>
                </a:extLst>
              </a:tr>
              <a:tr h="2490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«Дошкольное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                   "Об  утверждении муниципальной программы «Образование» Талдомского городского округа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семей отдельных категорий граждан от оплаты, взимаемой за присмотр и уход за ребенком в муниципальных образовательных организациях, реализующих программы дошкольного образования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7561560"/>
                  </a:ext>
                </a:extLst>
              </a:tr>
              <a:tr h="2380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 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от           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  утверждении муниципальной программы «Образование» Талдомского городского округа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 программам, реализуемым на платной основе в муниципальных образовательных организациях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61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186628"/>
              </p:ext>
            </p:extLst>
          </p:nvPr>
        </p:nvGraphicFramePr>
        <p:xfrm>
          <a:off x="12878" y="861645"/>
          <a:ext cx="9893121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487">
                  <a:extLst>
                    <a:ext uri="{9D8B030D-6E8A-4147-A177-3AD203B41FA5}">
                      <a16:colId xmlns="" xmlns:a16="http://schemas.microsoft.com/office/drawing/2014/main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="" xmlns:a16="http://schemas.microsoft.com/office/drawing/2014/main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="" xmlns:a16="http://schemas.microsoft.com/office/drawing/2014/main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="" xmlns:a16="http://schemas.microsoft.com/office/drawing/2014/main" val="1662372999"/>
                    </a:ext>
                  </a:extLst>
                </a:gridCol>
                <a:gridCol w="1890251">
                  <a:extLst>
                    <a:ext uri="{9D8B030D-6E8A-4147-A177-3AD203B41FA5}">
                      <a16:colId xmlns="" xmlns:a16="http://schemas.microsoft.com/office/drawing/2014/main" val="2880178843"/>
                    </a:ext>
                  </a:extLst>
                </a:gridCol>
                <a:gridCol w="1489856">
                  <a:extLst>
                    <a:ext uri="{9D8B030D-6E8A-4147-A177-3AD203B41FA5}">
                      <a16:colId xmlns="" xmlns:a16="http://schemas.microsoft.com/office/drawing/2014/main" val="2102857142"/>
                    </a:ext>
                  </a:extLst>
                </a:gridCol>
                <a:gridCol w="1061523">
                  <a:extLst>
                    <a:ext uri="{9D8B030D-6E8A-4147-A177-3AD203B41FA5}">
                      <a16:colId xmlns="" xmlns:a16="http://schemas.microsoft.com/office/drawing/2014/main" val="101763316"/>
                    </a:ext>
                  </a:extLst>
                </a:gridCol>
                <a:gridCol w="731608">
                  <a:extLst>
                    <a:ext uri="{9D8B030D-6E8A-4147-A177-3AD203B41FA5}">
                      <a16:colId xmlns="" xmlns:a16="http://schemas.microsoft.com/office/drawing/2014/main" val="3417281751"/>
                    </a:ext>
                  </a:extLst>
                </a:gridCol>
                <a:gridCol w="791426">
                  <a:extLst>
                    <a:ext uri="{9D8B030D-6E8A-4147-A177-3AD203B41FA5}">
                      <a16:colId xmlns="" xmlns:a16="http://schemas.microsoft.com/office/drawing/2014/main" val="341662774"/>
                    </a:ext>
                  </a:extLst>
                </a:gridCol>
              </a:tblGrid>
              <a:tr h="959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06438025"/>
                  </a:ext>
                </a:extLst>
              </a:tr>
              <a:tr h="231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семей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1837 от  27.09. 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предоставлении частичной компенсации стоимости одежды обучающихся одному из родителей детей из многодетных семей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(оказание услуг) муниципальных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учреждений-общеобразовательные организации, оказывающие услуги дошкольного, начального общего, основного общего, среднего общего образования (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на приобретение школьной формы)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рублей в год одному из родителей на каждого ребенка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16070875"/>
                  </a:ext>
                </a:extLst>
              </a:tr>
              <a:tr h="2718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2022-2023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учебном году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787 от 15.05.2023 г.                        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выплате стипендии победителям и призерам регионального этапа всероссийской олимпиады школьников»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выплата стипендии победителям и призерам всероссийских олимпиад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победителю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15 000 рублей             на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призеру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 рублей              на 1 человека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96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6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20885"/>
              </p:ext>
            </p:extLst>
          </p:nvPr>
        </p:nvGraphicFramePr>
        <p:xfrm>
          <a:off x="-10048" y="861645"/>
          <a:ext cx="9916048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413">
                  <a:extLst>
                    <a:ext uri="{9D8B030D-6E8A-4147-A177-3AD203B41FA5}">
                      <a16:colId xmlns="" xmlns:a16="http://schemas.microsoft.com/office/drawing/2014/main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="" xmlns:a16="http://schemas.microsoft.com/office/drawing/2014/main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="" xmlns:a16="http://schemas.microsoft.com/office/drawing/2014/main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="" xmlns:a16="http://schemas.microsoft.com/office/drawing/2014/main" val="1662372999"/>
                    </a:ext>
                  </a:extLst>
                </a:gridCol>
                <a:gridCol w="1795678">
                  <a:extLst>
                    <a:ext uri="{9D8B030D-6E8A-4147-A177-3AD203B41FA5}">
                      <a16:colId xmlns="" xmlns:a16="http://schemas.microsoft.com/office/drawing/2014/main" val="2880178843"/>
                    </a:ext>
                  </a:extLst>
                </a:gridCol>
                <a:gridCol w="1409764">
                  <a:extLst>
                    <a:ext uri="{9D8B030D-6E8A-4147-A177-3AD203B41FA5}">
                      <a16:colId xmlns="" xmlns:a16="http://schemas.microsoft.com/office/drawing/2014/main" val="2102857142"/>
                    </a:ext>
                  </a:extLst>
                </a:gridCol>
                <a:gridCol w="1125854">
                  <a:extLst>
                    <a:ext uri="{9D8B030D-6E8A-4147-A177-3AD203B41FA5}">
                      <a16:colId xmlns="" xmlns:a16="http://schemas.microsoft.com/office/drawing/2014/main" val="101763316"/>
                    </a:ext>
                  </a:extLst>
                </a:gridCol>
                <a:gridCol w="773412">
                  <a:extLst>
                    <a:ext uri="{9D8B030D-6E8A-4147-A177-3AD203B41FA5}">
                      <a16:colId xmlns="" xmlns:a16="http://schemas.microsoft.com/office/drawing/2014/main" val="3417281751"/>
                    </a:ext>
                  </a:extLst>
                </a:gridCol>
                <a:gridCol w="859957">
                  <a:extLst>
                    <a:ext uri="{9D8B030D-6E8A-4147-A177-3AD203B41FA5}">
                      <a16:colId xmlns="" xmlns:a16="http://schemas.microsoft.com/office/drawing/2014/main" val="341662774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06438025"/>
                  </a:ext>
                </a:extLst>
              </a:tr>
              <a:tr h="5007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окончивших по триместрам             2022-2023           учебного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«отлично»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959  от  09.06.2023г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назначении и выплате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 учебный год»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5000 рублей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255,0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1607087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9" y="4542502"/>
            <a:ext cx="5253612" cy="2315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42502"/>
            <a:ext cx="4652386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79741" cy="12359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78550"/>
              </p:ext>
            </p:extLst>
          </p:nvPr>
        </p:nvGraphicFramePr>
        <p:xfrm>
          <a:off x="3" y="1169377"/>
          <a:ext cx="9905998" cy="5688622"/>
        </p:xfrm>
        <a:graphic>
          <a:graphicData uri="http://schemas.openxmlformats.org/drawingml/2006/table">
            <a:tbl>
              <a:tblPr/>
              <a:tblGrid>
                <a:gridCol w="4176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67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90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0482">
                  <a:extLst>
                    <a:ext uri="{9D8B030D-6E8A-4147-A177-3AD203B41FA5}">
                      <a16:colId xmlns="" xmlns:a16="http://schemas.microsoft.com/office/drawing/2014/main" val="2173873730"/>
                    </a:ext>
                  </a:extLst>
                </a:gridCol>
                <a:gridCol w="2007772">
                  <a:extLst>
                    <a:ext uri="{9D8B030D-6E8A-4147-A177-3AD203B41FA5}">
                      <a16:colId xmlns="" xmlns:a16="http://schemas.microsoft.com/office/drawing/2014/main" val="3032898420"/>
                    </a:ext>
                  </a:extLst>
                </a:gridCol>
                <a:gridCol w="1187405">
                  <a:extLst>
                    <a:ext uri="{9D8B030D-6E8A-4147-A177-3AD203B41FA5}">
                      <a16:colId xmlns="" xmlns:a16="http://schemas.microsoft.com/office/drawing/2014/main" val="4277080813"/>
                    </a:ext>
                  </a:extLst>
                </a:gridCol>
                <a:gridCol w="1101032">
                  <a:extLst>
                    <a:ext uri="{9D8B030D-6E8A-4147-A177-3AD203B41FA5}">
                      <a16:colId xmlns="" xmlns:a16="http://schemas.microsoft.com/office/drawing/2014/main" val="1051983652"/>
                    </a:ext>
                  </a:extLst>
                </a:gridCol>
                <a:gridCol w="782046">
                  <a:extLst>
                    <a:ext uri="{9D8B030D-6E8A-4147-A177-3AD203B41FA5}">
                      <a16:colId xmlns="" xmlns:a16="http://schemas.microsoft.com/office/drawing/2014/main" val="571340570"/>
                    </a:ext>
                  </a:extLst>
                </a:gridCol>
                <a:gridCol w="933684">
                  <a:extLst>
                    <a:ext uri="{9D8B030D-6E8A-4147-A177-3AD203B41FA5}">
                      <a16:colId xmlns="" xmlns:a16="http://schemas.microsoft.com/office/drawing/2014/main" val="1712760513"/>
                    </a:ext>
                  </a:extLst>
                </a:gridCol>
              </a:tblGrid>
              <a:tr h="61437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Нормативно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правовой акт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(человек)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74244">
                <a:tc>
                  <a:txBody>
                    <a:bodyPr/>
                    <a:lstStyle/>
                    <a:p>
                      <a:pPr indent="0" algn="ctr"/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11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защита населения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baseline="0" dirty="0" smtClean="0">
                          <a:latin typeface="Times New Roman"/>
                        </a:rPr>
                        <a:t>на  2023-2027 годы»</a:t>
                      </a:r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поддержка граждан»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(пенсионеры) войны, труда, Вооруженных Сил и правоохранительных органов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Талдомского городского округа               от 10.02.2023г.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194 «О порядке предоставления   в 2023 году субсидии социально-ориентированным некоммерческим организациям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помощь ветеранскому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активу и малообеспеченным ветеранам, проведение культурных мероприятий и экскурсий для ветеранов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500 000  рублей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 раз в год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Совету ветеранов для поощрения ветеранов труда и Великой отечественной войны, для организации поездок и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посещения культурных мероприятий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581832"/>
            <a:ext cx="3883740" cy="2276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187" y="4581832"/>
            <a:ext cx="3996814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52864"/>
              </p:ext>
            </p:extLst>
          </p:nvPr>
        </p:nvGraphicFramePr>
        <p:xfrm>
          <a:off x="0" y="905256"/>
          <a:ext cx="9906000" cy="5952745"/>
        </p:xfrm>
        <a:graphic>
          <a:graphicData uri="http://schemas.openxmlformats.org/drawingml/2006/table">
            <a:tbl>
              <a:tblPr/>
              <a:tblGrid>
                <a:gridCol w="391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8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79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2973">
                  <a:extLst>
                    <a:ext uri="{9D8B030D-6E8A-4147-A177-3AD203B41FA5}">
                      <a16:colId xmlns="" xmlns:a16="http://schemas.microsoft.com/office/drawing/2014/main" val="2173873730"/>
                    </a:ext>
                  </a:extLst>
                </a:gridCol>
                <a:gridCol w="2452342">
                  <a:extLst>
                    <a:ext uri="{9D8B030D-6E8A-4147-A177-3AD203B41FA5}">
                      <a16:colId xmlns="" xmlns:a16="http://schemas.microsoft.com/office/drawing/2014/main" val="3032898420"/>
                    </a:ext>
                  </a:extLst>
                </a:gridCol>
                <a:gridCol w="887657">
                  <a:extLst>
                    <a:ext uri="{9D8B030D-6E8A-4147-A177-3AD203B41FA5}">
                      <a16:colId xmlns="" xmlns:a16="http://schemas.microsoft.com/office/drawing/2014/main" val="4277080813"/>
                    </a:ext>
                  </a:extLst>
                </a:gridCol>
                <a:gridCol w="1263782">
                  <a:extLst>
                    <a:ext uri="{9D8B030D-6E8A-4147-A177-3AD203B41FA5}">
                      <a16:colId xmlns="" xmlns:a16="http://schemas.microsoft.com/office/drawing/2014/main" val="1051983652"/>
                    </a:ext>
                  </a:extLst>
                </a:gridCol>
                <a:gridCol w="812432">
                  <a:extLst>
                    <a:ext uri="{9D8B030D-6E8A-4147-A177-3AD203B41FA5}">
                      <a16:colId xmlns="" xmlns:a16="http://schemas.microsoft.com/office/drawing/2014/main" val="571340570"/>
                    </a:ext>
                  </a:extLst>
                </a:gridCol>
                <a:gridCol w="878977">
                  <a:extLst>
                    <a:ext uri="{9D8B030D-6E8A-4147-A177-3AD203B41FA5}">
                      <a16:colId xmlns="" xmlns:a16="http://schemas.microsoft.com/office/drawing/2014/main" val="1712760513"/>
                    </a:ext>
                  </a:extLst>
                </a:gridCol>
              </a:tblGrid>
              <a:tr h="907273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5472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«Обеспечение жильем молодых семей»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Молодые семьи</a:t>
                      </a:r>
                      <a:endParaRPr lang="ru" sz="1000" b="0" u="none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Постановление Правительства Московской области от 25.10.2016г. №790/39                           «Об утверждении государственной программы Московской области «Жилище» на 2017-2027</a:t>
                      </a:r>
                      <a:r>
                        <a:rPr lang="ru" sz="1000" b="0" u="none" baseline="0" dirty="0" smtClean="0">
                          <a:latin typeface="Times New Roman"/>
                        </a:rPr>
                        <a:t> годы;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04.05.2022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659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утверждении административного регламента предоставления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услуги по признанию молодых семей участницами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обеспечению жильем молодых семей ведомственной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целевой программы «Оказание государственной поддержки гражданам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обеспечении жильем и оплате жилищно-коммунальных услуг»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государственной программы Российской Федерации «Обеспечение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доступным и комфортным жильем и коммунальными услугами граждан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Российской Федерации», подпрограммы «Обеспечение жильем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молодых семей» государственной программы Московской области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«Жилище» на 2017-2027 годы и подпрограммы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«Обеспечение жильем молодых семей» муниципальной 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«Жилище» на 2023 - 2027 годы</a:t>
                      </a: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мероприятий  по обеспечению жильем молодых семей (Федеральный бюджет, Областной бюджет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местный бюджет)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2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семей разной численности, количества членов молодой семьи и норматива стоимости 1 кв.м. </a:t>
                      </a:r>
                      <a:r>
                        <a:rPr lang="ru-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округа , что составляет 43% от размера социальной выплаты</a:t>
                      </a:r>
                      <a:endParaRPr lang="ru" sz="92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31 240,41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253" y="4069582"/>
            <a:ext cx="3826745" cy="27884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5611" y="6189785"/>
            <a:ext cx="389038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 сертификатов  на  жилье  молодым  семьям  в  2023 году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85962"/>
              </p:ext>
            </p:extLst>
          </p:nvPr>
        </p:nvGraphicFramePr>
        <p:xfrm>
          <a:off x="1" y="786184"/>
          <a:ext cx="9905999" cy="6071816"/>
        </p:xfrm>
        <a:graphic>
          <a:graphicData uri="http://schemas.openxmlformats.org/drawingml/2006/table">
            <a:tbl>
              <a:tblPr/>
              <a:tblGrid>
                <a:gridCol w="38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96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3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8295">
                  <a:extLst>
                    <a:ext uri="{9D8B030D-6E8A-4147-A177-3AD203B41FA5}">
                      <a16:colId xmlns="" xmlns:a16="http://schemas.microsoft.com/office/drawing/2014/main" val="2173873730"/>
                    </a:ext>
                  </a:extLst>
                </a:gridCol>
                <a:gridCol w="1706989">
                  <a:extLst>
                    <a:ext uri="{9D8B030D-6E8A-4147-A177-3AD203B41FA5}">
                      <a16:colId xmlns="" xmlns:a16="http://schemas.microsoft.com/office/drawing/2014/main" val="3032898420"/>
                    </a:ext>
                  </a:extLst>
                </a:gridCol>
                <a:gridCol w="1063210">
                  <a:extLst>
                    <a:ext uri="{9D8B030D-6E8A-4147-A177-3AD203B41FA5}">
                      <a16:colId xmlns="" xmlns:a16="http://schemas.microsoft.com/office/drawing/2014/main" val="4277080813"/>
                    </a:ext>
                  </a:extLst>
                </a:gridCol>
                <a:gridCol w="1117366">
                  <a:extLst>
                    <a:ext uri="{9D8B030D-6E8A-4147-A177-3AD203B41FA5}">
                      <a16:colId xmlns="" xmlns:a16="http://schemas.microsoft.com/office/drawing/2014/main" val="1051983652"/>
                    </a:ext>
                  </a:extLst>
                </a:gridCol>
                <a:gridCol w="796413">
                  <a:extLst>
                    <a:ext uri="{9D8B030D-6E8A-4147-A177-3AD203B41FA5}">
                      <a16:colId xmlns="" xmlns:a16="http://schemas.microsoft.com/office/drawing/2014/main" val="571340570"/>
                    </a:ext>
                  </a:extLst>
                </a:gridCol>
                <a:gridCol w="1056967">
                  <a:extLst>
                    <a:ext uri="{9D8B030D-6E8A-4147-A177-3AD203B41FA5}">
                      <a16:colId xmlns="" xmlns:a16="http://schemas.microsoft.com/office/drawing/2014/main" val="1712760513"/>
                    </a:ext>
                  </a:extLst>
                </a:gridCol>
              </a:tblGrid>
              <a:tr h="97626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(детей)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95548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13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30.12.2022 N 1516/46«О Порядке выдачи и реализации государственного жилищного сертификата Московской области на однократное получение за счет средств бюджета Московской области социальной выплаты для приобретения жилого помещения в собственность</a:t>
                      </a: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 обеспечению жильем детей- сирот, оставшихся без попечительства родителей 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детей-сирот,оставшихся без попечения родителей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и норматива стоимости 1 кв.м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округу 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9 281,00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0" y="4375354"/>
            <a:ext cx="4026310" cy="2482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354"/>
            <a:ext cx="4159045" cy="24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0" y="-59435"/>
            <a:ext cx="9906000" cy="361637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20000"/>
                  <a:lumOff val="80000"/>
                </a:schemeClr>
              </a:gs>
              <a:gs pos="50000">
                <a:srgbClr val="FDFFE7"/>
              </a:gs>
              <a:gs pos="100000">
                <a:srgbClr val="FDFFE7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indent="0">
              <a:spcAft>
                <a:spcPts val="630"/>
              </a:spcAft>
            </a:pPr>
            <a:r>
              <a:rPr lang="ru" sz="1700" b="1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расходах бюджета с учетом интересов целевых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групп пользователей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за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18362"/>
              </p:ext>
            </p:extLst>
          </p:nvPr>
        </p:nvGraphicFramePr>
        <p:xfrm>
          <a:off x="2" y="301752"/>
          <a:ext cx="9920746" cy="6556247"/>
        </p:xfrm>
        <a:graphic>
          <a:graphicData uri="http://schemas.openxmlformats.org/drawingml/2006/table">
            <a:tbl>
              <a:tblPr/>
              <a:tblGrid>
                <a:gridCol w="422793">
                  <a:extLst>
                    <a:ext uri="{9D8B030D-6E8A-4147-A177-3AD203B41FA5}">
                      <a16:colId xmlns="" xmlns:a16="http://schemas.microsoft.com/office/drawing/2014/main" val="494864791"/>
                    </a:ext>
                  </a:extLst>
                </a:gridCol>
                <a:gridCol w="1174781">
                  <a:extLst>
                    <a:ext uri="{9D8B030D-6E8A-4147-A177-3AD203B41FA5}">
                      <a16:colId xmlns="" xmlns:a16="http://schemas.microsoft.com/office/drawing/2014/main" val="4223443919"/>
                    </a:ext>
                  </a:extLst>
                </a:gridCol>
                <a:gridCol w="1252421">
                  <a:extLst>
                    <a:ext uri="{9D8B030D-6E8A-4147-A177-3AD203B41FA5}">
                      <a16:colId xmlns="" xmlns:a16="http://schemas.microsoft.com/office/drawing/2014/main" val="4070082308"/>
                    </a:ext>
                  </a:extLst>
                </a:gridCol>
                <a:gridCol w="1195296">
                  <a:extLst>
                    <a:ext uri="{9D8B030D-6E8A-4147-A177-3AD203B41FA5}">
                      <a16:colId xmlns="" xmlns:a16="http://schemas.microsoft.com/office/drawing/2014/main" val="156657137"/>
                    </a:ext>
                  </a:extLst>
                </a:gridCol>
                <a:gridCol w="1588591">
                  <a:extLst>
                    <a:ext uri="{9D8B030D-6E8A-4147-A177-3AD203B41FA5}">
                      <a16:colId xmlns="" xmlns:a16="http://schemas.microsoft.com/office/drawing/2014/main" val="2335223348"/>
                    </a:ext>
                  </a:extLst>
                </a:gridCol>
                <a:gridCol w="1279083">
                  <a:extLst>
                    <a:ext uri="{9D8B030D-6E8A-4147-A177-3AD203B41FA5}">
                      <a16:colId xmlns="" xmlns:a16="http://schemas.microsoft.com/office/drawing/2014/main" val="3356364127"/>
                    </a:ext>
                  </a:extLst>
                </a:gridCol>
                <a:gridCol w="929423">
                  <a:extLst>
                    <a:ext uri="{9D8B030D-6E8A-4147-A177-3AD203B41FA5}">
                      <a16:colId xmlns="" xmlns:a16="http://schemas.microsoft.com/office/drawing/2014/main" val="2355800611"/>
                    </a:ext>
                  </a:extLst>
                </a:gridCol>
                <a:gridCol w="939556">
                  <a:extLst>
                    <a:ext uri="{9D8B030D-6E8A-4147-A177-3AD203B41FA5}">
                      <a16:colId xmlns="" xmlns:a16="http://schemas.microsoft.com/office/drawing/2014/main" val="689797721"/>
                    </a:ext>
                  </a:extLst>
                </a:gridCol>
                <a:gridCol w="1138802">
                  <a:extLst>
                    <a:ext uri="{9D8B030D-6E8A-4147-A177-3AD203B41FA5}">
                      <a16:colId xmlns="" xmlns:a16="http://schemas.microsoft.com/office/drawing/2014/main" val="3069112210"/>
                    </a:ext>
                  </a:extLst>
                </a:gridCol>
              </a:tblGrid>
              <a:tr h="99902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Мера социальной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(р</a:t>
                      </a:r>
                      <a:r>
                        <a:rPr lang="ru" sz="1000" b="1" dirty="0" smtClean="0">
                          <a:latin typeface="Times New Roman"/>
                        </a:rPr>
                        <a:t>уб.)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Исполнено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за 2023 год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0385537"/>
                  </a:ext>
                </a:extLst>
              </a:tr>
              <a:tr h="5557226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14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политики«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информирования населения о деятельности органов местного самоуправления Московской области, создание комфортной  современной 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медиасреды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l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 утверждении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</a:p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</a:t>
                      </a:r>
                    </a:p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бесплатной подписки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местной газеты «Заря»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998,28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580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579,00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814658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84" y="4263888"/>
            <a:ext cx="4272115" cy="2594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3888"/>
            <a:ext cx="4041058" cy="25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6600">
              <a:srgbClr val="FFEFFE"/>
            </a:gs>
            <a:gs pos="0">
              <a:srgbClr val="FDFFE7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43546" cy="6071616"/>
          </a:xfrm>
          <a:prstGeom prst="rect">
            <a:avLst/>
          </a:prstGeom>
          <a:gradFill>
            <a:gsLst>
              <a:gs pos="36600">
                <a:srgbClr val="FFEFFE"/>
              </a:gs>
              <a:gs pos="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3" y="768097"/>
            <a:ext cx="4416552" cy="610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45000">
                <a:srgbClr val="FFFDDD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ТАЛДОМСКОГО ГОРОДСКОГО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БЮДЖЕТНОМ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6983" y="4462271"/>
            <a:ext cx="1487057" cy="21488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5" y="4340888"/>
            <a:ext cx="1381125" cy="227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3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9906000" cy="8842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 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классификации  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864151"/>
          <a:ext cx="9905999" cy="5993849"/>
        </p:xfrm>
        <a:graphic>
          <a:graphicData uri="http://schemas.openxmlformats.org/drawingml/2006/table">
            <a:tbl>
              <a:tblPr/>
              <a:tblGrid>
                <a:gridCol w="163507">
                  <a:extLst>
                    <a:ext uri="{9D8B030D-6E8A-4147-A177-3AD203B41FA5}">
                      <a16:colId xmlns="" xmlns:a16="http://schemas.microsoft.com/office/drawing/2014/main" val="1750169411"/>
                    </a:ext>
                  </a:extLst>
                </a:gridCol>
                <a:gridCol w="5938171">
                  <a:extLst>
                    <a:ext uri="{9D8B030D-6E8A-4147-A177-3AD203B41FA5}">
                      <a16:colId xmlns="" xmlns:a16="http://schemas.microsoft.com/office/drawing/2014/main" val="1779127653"/>
                    </a:ext>
                  </a:extLst>
                </a:gridCol>
                <a:gridCol w="614252">
                  <a:extLst>
                    <a:ext uri="{9D8B030D-6E8A-4147-A177-3AD203B41FA5}">
                      <a16:colId xmlns="" xmlns:a16="http://schemas.microsoft.com/office/drawing/2014/main" val="2743998485"/>
                    </a:ext>
                  </a:extLst>
                </a:gridCol>
                <a:gridCol w="1552734">
                  <a:extLst>
                    <a:ext uri="{9D8B030D-6E8A-4147-A177-3AD203B41FA5}">
                      <a16:colId xmlns="" xmlns:a16="http://schemas.microsoft.com/office/drawing/2014/main" val="3177269548"/>
                    </a:ext>
                  </a:extLst>
                </a:gridCol>
                <a:gridCol w="756459">
                  <a:extLst>
                    <a:ext uri="{9D8B030D-6E8A-4147-A177-3AD203B41FA5}">
                      <a16:colId xmlns="" xmlns:a16="http://schemas.microsoft.com/office/drawing/2014/main" val="61671046"/>
                    </a:ext>
                  </a:extLst>
                </a:gridCol>
                <a:gridCol w="880876">
                  <a:extLst>
                    <a:ext uri="{9D8B030D-6E8A-4147-A177-3AD203B41FA5}">
                      <a16:colId xmlns="" xmlns:a16="http://schemas.microsoft.com/office/drawing/2014/main" val="259937794"/>
                    </a:ext>
                  </a:extLst>
                </a:gridCol>
              </a:tblGrid>
              <a:tr h="26897"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49142798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75549311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414 729,93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469602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 должностного лица субъекта Российской Федерации и муниципального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938580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3 138,30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2 814,80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5183795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130 434,40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6396062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23 444,80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7046258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проведение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741472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63269880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247 801,33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53769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3 392,82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768907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вневойсковая подготовка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383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54773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правоохранительная деятельность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34 947,50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80031694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3 115,34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085,28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22431166"/>
                  </a:ext>
                </a:extLst>
              </a:tr>
              <a:tr h="20130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10 570,96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5991446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безопасности и правоохранительной деятельности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21 261,20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1807649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802 001,14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25420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03364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948931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57 992,88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69127686"/>
                  </a:ext>
                </a:extLst>
              </a:tr>
              <a:tr h="31001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(дорожные фонды)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728 468,71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4857248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4 587,55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2992531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412535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740 304,53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959378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48 784,66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302565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93 210,94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8695117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514 090,43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6524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жилищно-коммунального хозяйства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84 218,50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21197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478 344,88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8353612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2863095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охраны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478 011,54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91005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350477" y="753626"/>
            <a:ext cx="555523" cy="1306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(тыс. руб</a:t>
            </a:r>
            <a:r>
              <a:rPr lang="ru" sz="8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8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4008"/>
            <a:ext cx="9906000" cy="118447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классификации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57188" y="894735"/>
            <a:ext cx="766916" cy="2025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832" y="1124711"/>
          <a:ext cx="9896166" cy="5733354"/>
        </p:xfrm>
        <a:graphic>
          <a:graphicData uri="http://schemas.openxmlformats.org/drawingml/2006/table">
            <a:tbl>
              <a:tblPr/>
              <a:tblGrid>
                <a:gridCol w="5409855">
                  <a:extLst>
                    <a:ext uri="{9D8B030D-6E8A-4147-A177-3AD203B41FA5}">
                      <a16:colId xmlns="" xmlns:a16="http://schemas.microsoft.com/office/drawing/2014/main" val="2873364885"/>
                    </a:ext>
                  </a:extLst>
                </a:gridCol>
                <a:gridCol w="751270">
                  <a:extLst>
                    <a:ext uri="{9D8B030D-6E8A-4147-A177-3AD203B41FA5}">
                      <a16:colId xmlns="" xmlns:a16="http://schemas.microsoft.com/office/drawing/2014/main" val="2290232714"/>
                    </a:ext>
                  </a:extLst>
                </a:gridCol>
                <a:gridCol w="1541065">
                  <a:extLst>
                    <a:ext uri="{9D8B030D-6E8A-4147-A177-3AD203B41FA5}">
                      <a16:colId xmlns="" xmlns:a16="http://schemas.microsoft.com/office/drawing/2014/main" val="3325010429"/>
                    </a:ext>
                  </a:extLst>
                </a:gridCol>
                <a:gridCol w="1002157">
                  <a:extLst>
                    <a:ext uri="{9D8B030D-6E8A-4147-A177-3AD203B41FA5}">
                      <a16:colId xmlns="" xmlns:a16="http://schemas.microsoft.com/office/drawing/2014/main" val="4283207111"/>
                    </a:ext>
                  </a:extLst>
                </a:gridCol>
                <a:gridCol w="1191819">
                  <a:extLst>
                    <a:ext uri="{9D8B030D-6E8A-4147-A177-3AD203B41FA5}">
                      <a16:colId xmlns="" xmlns:a16="http://schemas.microsoft.com/office/drawing/2014/main" val="1436979168"/>
                    </a:ext>
                  </a:extLst>
                </a:gridCol>
              </a:tblGrid>
              <a:tr h="345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                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78979915"/>
                  </a:ext>
                </a:extLst>
              </a:tr>
              <a:tr h="226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1 345 085,46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15191918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417 464,71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5713938"/>
                  </a:ext>
                </a:extLst>
              </a:tr>
              <a:tr h="198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744 731,60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7034833"/>
                  </a:ext>
                </a:extLst>
              </a:tr>
              <a:tr h="20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детей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129 257,28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5081995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12 259,80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1222720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образования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41 372,07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62779309"/>
                  </a:ext>
                </a:extLst>
              </a:tr>
              <a:tr h="204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307 157,54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5145909"/>
                  </a:ext>
                </a:extLst>
              </a:tr>
              <a:tr h="265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277 224,21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79937994"/>
                  </a:ext>
                </a:extLst>
              </a:tr>
              <a:tr h="210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культуры, кинематографии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29 933,34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03780537"/>
                  </a:ext>
                </a:extLst>
              </a:tr>
              <a:tr h="210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64 224,57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1054754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11 881,23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90464701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населения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13412964"/>
                  </a:ext>
                </a:extLst>
              </a:tr>
              <a:tr h="190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и детства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51 518,34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90807353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социальной политики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0352918"/>
                  </a:ext>
                </a:extLst>
              </a:tr>
              <a:tr h="224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8183804"/>
                  </a:ext>
                </a:extLst>
              </a:tr>
              <a:tr h="205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91 248,62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9205684"/>
                  </a:ext>
                </a:extLst>
              </a:tr>
              <a:tr h="1826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5 109,65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04207325"/>
                  </a:ext>
                </a:extLst>
              </a:tr>
              <a:tr h="220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высших достижений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0844105"/>
                  </a:ext>
                </a:extLst>
              </a:tr>
              <a:tr h="27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19 933,21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78261129"/>
                  </a:ext>
                </a:extLst>
              </a:tr>
              <a:tr h="277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и издательства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4 693,14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54482098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средств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14 563,00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1233420"/>
                  </a:ext>
                </a:extLst>
              </a:tr>
              <a:tr h="170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22053121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7046027"/>
                  </a:ext>
                </a:extLst>
              </a:tr>
              <a:tr h="72305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044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1280" y="-128284"/>
            <a:ext cx="9987280" cy="1738938"/>
          </a:xfrm>
          <a:prstGeom prst="rect">
            <a:avLst/>
          </a:prstGeom>
          <a:gradFill>
            <a:gsLst>
              <a:gs pos="16788">
                <a:srgbClr val="DEF6FE"/>
              </a:gs>
              <a:gs pos="55000">
                <a:srgbClr val="FDFFE7"/>
              </a:gs>
              <a:gs pos="96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endParaRPr lang="ru" sz="22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за 2023 год</a:t>
            </a:r>
          </a:p>
          <a:p>
            <a:pPr indent="0" algn="r">
              <a:spcAft>
                <a:spcPts val="630"/>
              </a:spcAft>
            </a:pPr>
            <a:r>
              <a:rPr lang="ru" sz="7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(процент исполнения  ассигнований  по разделам и подразделам в общей структуре  расходов,в %)</a:t>
            </a:r>
          </a:p>
          <a:p>
            <a:pPr indent="0" algn="ctr">
              <a:spcAft>
                <a:spcPts val="630"/>
              </a:spcAft>
            </a:pPr>
            <a:endParaRPr lang="ru" sz="24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endParaRPr lang="ru" sz="1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34726689"/>
              </p:ext>
            </p:extLst>
          </p:nvPr>
        </p:nvGraphicFramePr>
        <p:xfrm>
          <a:off x="-81280" y="863600"/>
          <a:ext cx="9987280" cy="606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73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85248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01682"/>
              </p:ext>
            </p:extLst>
          </p:nvPr>
        </p:nvGraphicFramePr>
        <p:xfrm>
          <a:off x="0" y="1976284"/>
          <a:ext cx="9901084" cy="2222090"/>
        </p:xfrm>
        <a:graphic>
          <a:graphicData uri="http://schemas.openxmlformats.org/drawingml/2006/table">
            <a:tbl>
              <a:tblPr/>
              <a:tblGrid>
                <a:gridCol w="2496312">
                  <a:extLst>
                    <a:ext uri="{9D8B030D-6E8A-4147-A177-3AD203B41FA5}">
                      <a16:colId xmlns="" xmlns:a16="http://schemas.microsoft.com/office/drawing/2014/main" val="2420316440"/>
                    </a:ext>
                  </a:extLst>
                </a:gridCol>
                <a:gridCol w="2148840">
                  <a:extLst>
                    <a:ext uri="{9D8B030D-6E8A-4147-A177-3AD203B41FA5}">
                      <a16:colId xmlns="" xmlns:a16="http://schemas.microsoft.com/office/drawing/2014/main" val="1755941166"/>
                    </a:ext>
                  </a:extLst>
                </a:gridCol>
                <a:gridCol w="1052263">
                  <a:extLst>
                    <a:ext uri="{9D8B030D-6E8A-4147-A177-3AD203B41FA5}">
                      <a16:colId xmlns="" xmlns:a16="http://schemas.microsoft.com/office/drawing/2014/main" val="1690554458"/>
                    </a:ext>
                  </a:extLst>
                </a:gridCol>
                <a:gridCol w="1434905">
                  <a:extLst>
                    <a:ext uri="{9D8B030D-6E8A-4147-A177-3AD203B41FA5}">
                      <a16:colId xmlns="" xmlns:a16="http://schemas.microsoft.com/office/drawing/2014/main" val="3864040599"/>
                    </a:ext>
                  </a:extLst>
                </a:gridCol>
                <a:gridCol w="2768764">
                  <a:extLst>
                    <a:ext uri="{9D8B030D-6E8A-4147-A177-3AD203B41FA5}">
                      <a16:colId xmlns="" xmlns:a16="http://schemas.microsoft.com/office/drawing/2014/main" val="3827830847"/>
                    </a:ext>
                  </a:extLst>
                </a:gridCol>
              </a:tblGrid>
              <a:tr h="2222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Создание и обеспечение функционирования центров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  в общеобразовательных организациях, расположенных в сельской местности и малых городах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МОУ Запрудненская гимназия Талдомского городского округа</a:t>
                      </a:r>
                      <a:endParaRPr lang="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Карла-Маркса, д.4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3,07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организациях, расположенных в сельской местности и малых городах, созданы и функционируют центры образования естественно-научной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технологической направленностей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670648"/>
              </p:ext>
            </p:extLst>
          </p:nvPr>
        </p:nvGraphicFramePr>
        <p:xfrm>
          <a:off x="1" y="804673"/>
          <a:ext cx="9901083" cy="1184902"/>
        </p:xfrm>
        <a:graphic>
          <a:graphicData uri="http://schemas.openxmlformats.org/drawingml/2006/table">
            <a:tbl>
              <a:tblPr/>
              <a:tblGrid>
                <a:gridCol w="2491676">
                  <a:extLst>
                    <a:ext uri="{9D8B030D-6E8A-4147-A177-3AD203B41FA5}">
                      <a16:colId xmlns="" xmlns:a16="http://schemas.microsoft.com/office/drawing/2014/main" val="3149820572"/>
                    </a:ext>
                  </a:extLst>
                </a:gridCol>
                <a:gridCol w="2150225">
                  <a:extLst>
                    <a:ext uri="{9D8B030D-6E8A-4147-A177-3AD203B41FA5}">
                      <a16:colId xmlns="" xmlns:a16="http://schemas.microsoft.com/office/drawing/2014/main" val="4249678096"/>
                    </a:ext>
                  </a:extLst>
                </a:gridCol>
                <a:gridCol w="1061270">
                  <a:extLst>
                    <a:ext uri="{9D8B030D-6E8A-4147-A177-3AD203B41FA5}">
                      <a16:colId xmlns="" xmlns:a16="http://schemas.microsoft.com/office/drawing/2014/main" val="2148906703"/>
                    </a:ext>
                  </a:extLst>
                </a:gridCol>
                <a:gridCol w="1430407">
                  <a:extLst>
                    <a:ext uri="{9D8B030D-6E8A-4147-A177-3AD203B41FA5}">
                      <a16:colId xmlns="" xmlns:a16="http://schemas.microsoft.com/office/drawing/2014/main" val="2539189355"/>
                    </a:ext>
                  </a:extLst>
                </a:gridCol>
                <a:gridCol w="2767505">
                  <a:extLst>
                    <a:ext uri="{9D8B030D-6E8A-4147-A177-3AD203B41FA5}">
                      <a16:colId xmlns="" xmlns:a16="http://schemas.microsoft.com/office/drawing/2014/main" val="3555023917"/>
                    </a:ext>
                  </a:extLst>
                </a:gridCol>
              </a:tblGrid>
              <a:tr h="118490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" y="4208206"/>
            <a:ext cx="5014778" cy="2649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619" y="4208206"/>
            <a:ext cx="4916129" cy="26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614475"/>
              </p:ext>
            </p:extLst>
          </p:nvPr>
        </p:nvGraphicFramePr>
        <p:xfrm>
          <a:off x="0" y="1999623"/>
          <a:ext cx="9910916" cy="2110262"/>
        </p:xfrm>
        <a:graphic>
          <a:graphicData uri="http://schemas.openxmlformats.org/drawingml/2006/table">
            <a:tbl>
              <a:tblPr/>
              <a:tblGrid>
                <a:gridCol w="2924070">
                  <a:extLst>
                    <a:ext uri="{9D8B030D-6E8A-4147-A177-3AD203B41FA5}">
                      <a16:colId xmlns="" xmlns:a16="http://schemas.microsoft.com/office/drawing/2014/main" val="2420316440"/>
                    </a:ext>
                  </a:extLst>
                </a:gridCol>
                <a:gridCol w="1527350">
                  <a:extLst>
                    <a:ext uri="{9D8B030D-6E8A-4147-A177-3AD203B41FA5}">
                      <a16:colId xmlns="" xmlns:a16="http://schemas.microsoft.com/office/drawing/2014/main" val="1755941166"/>
                    </a:ext>
                  </a:extLst>
                </a:gridCol>
                <a:gridCol w="1215850">
                  <a:extLst>
                    <a:ext uri="{9D8B030D-6E8A-4147-A177-3AD203B41FA5}">
                      <a16:colId xmlns="" xmlns:a16="http://schemas.microsoft.com/office/drawing/2014/main" val="1690554458"/>
                    </a:ext>
                  </a:extLst>
                </a:gridCol>
                <a:gridCol w="1467060">
                  <a:extLst>
                    <a:ext uri="{9D8B030D-6E8A-4147-A177-3AD203B41FA5}">
                      <a16:colId xmlns="" xmlns:a16="http://schemas.microsoft.com/office/drawing/2014/main" val="3864040599"/>
                    </a:ext>
                  </a:extLst>
                </a:gridCol>
                <a:gridCol w="2776586">
                  <a:extLst>
                    <a:ext uri="{9D8B030D-6E8A-4147-A177-3AD203B41FA5}">
                      <a16:colId xmlns="" xmlns:a16="http://schemas.microsoft.com/office/drawing/2014/main" val="3827830847"/>
                    </a:ext>
                  </a:extLst>
                </a:gridCol>
              </a:tblGrid>
              <a:tr h="21102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 по благоустройству территории муниципальных общеобразовательных организаций, в зданиях которых выполнен капитальный ремонт</a:t>
                      </a:r>
                      <a:endParaRPr lang="ru" sz="1200" b="0" i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 М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у</a:t>
                      </a: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ниципальное образовательное учреждение средняя общеобразовательная школа № 1 г. Талдома</a:t>
                      </a: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ул. Орлова, д.5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8,26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61317"/>
              </p:ext>
            </p:extLst>
          </p:nvPr>
        </p:nvGraphicFramePr>
        <p:xfrm>
          <a:off x="1" y="804672"/>
          <a:ext cx="9910915" cy="1255240"/>
        </p:xfrm>
        <a:graphic>
          <a:graphicData uri="http://schemas.openxmlformats.org/drawingml/2006/table">
            <a:tbl>
              <a:tblPr/>
              <a:tblGrid>
                <a:gridCol w="2924069">
                  <a:extLst>
                    <a:ext uri="{9D8B030D-6E8A-4147-A177-3AD203B41FA5}">
                      <a16:colId xmlns="" xmlns:a16="http://schemas.microsoft.com/office/drawing/2014/main" val="3149820572"/>
                    </a:ext>
                  </a:extLst>
                </a:gridCol>
                <a:gridCol w="1527350">
                  <a:extLst>
                    <a:ext uri="{9D8B030D-6E8A-4147-A177-3AD203B41FA5}">
                      <a16:colId xmlns="" xmlns:a16="http://schemas.microsoft.com/office/drawing/2014/main" val="4249678096"/>
                    </a:ext>
                  </a:extLst>
                </a:gridCol>
                <a:gridCol w="1215850">
                  <a:extLst>
                    <a:ext uri="{9D8B030D-6E8A-4147-A177-3AD203B41FA5}">
                      <a16:colId xmlns="" xmlns:a16="http://schemas.microsoft.com/office/drawing/2014/main" val="2148906703"/>
                    </a:ext>
                  </a:extLst>
                </a:gridCol>
                <a:gridCol w="1466309">
                  <a:extLst>
                    <a:ext uri="{9D8B030D-6E8A-4147-A177-3AD203B41FA5}">
                      <a16:colId xmlns="" xmlns:a16="http://schemas.microsoft.com/office/drawing/2014/main" val="2539189355"/>
                    </a:ext>
                  </a:extLst>
                </a:gridCol>
                <a:gridCol w="2777337">
                  <a:extLst>
                    <a:ext uri="{9D8B030D-6E8A-4147-A177-3AD203B41FA5}">
                      <a16:colId xmlns="" xmlns:a16="http://schemas.microsoft.com/office/drawing/2014/main" val="3555023917"/>
                    </a:ext>
                  </a:extLst>
                </a:gridCol>
              </a:tblGrid>
              <a:tr h="125524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251520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9549"/>
            <a:ext cx="5019040" cy="2728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40" y="4129550"/>
            <a:ext cx="4886960" cy="27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74713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="" xmlns:a16="http://schemas.microsoft.com/office/drawing/2014/main" val="3575242714"/>
                    </a:ext>
                  </a:extLst>
                </a:gridCol>
                <a:gridCol w="2147528">
                  <a:extLst>
                    <a:ext uri="{9D8B030D-6E8A-4147-A177-3AD203B41FA5}">
                      <a16:colId xmlns="" xmlns:a16="http://schemas.microsoft.com/office/drawing/2014/main" val="3391855863"/>
                    </a:ext>
                  </a:extLst>
                </a:gridCol>
                <a:gridCol w="1168799">
                  <a:extLst>
                    <a:ext uri="{9D8B030D-6E8A-4147-A177-3AD203B41FA5}">
                      <a16:colId xmlns="" xmlns:a16="http://schemas.microsoft.com/office/drawing/2014/main" val="1743198474"/>
                    </a:ext>
                  </a:extLst>
                </a:gridCol>
                <a:gridCol w="1436543">
                  <a:extLst>
                    <a:ext uri="{9D8B030D-6E8A-4147-A177-3AD203B41FA5}">
                      <a16:colId xmlns="" xmlns:a16="http://schemas.microsoft.com/office/drawing/2014/main" val="162547160"/>
                    </a:ext>
                  </a:extLst>
                </a:gridCol>
                <a:gridCol w="2897383">
                  <a:extLst>
                    <a:ext uri="{9D8B030D-6E8A-4147-A177-3AD203B41FA5}">
                      <a16:colId xmlns="" xmlns:a16="http://schemas.microsoft.com/office/drawing/2014/main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780380"/>
              </p:ext>
            </p:extLst>
          </p:nvPr>
        </p:nvGraphicFramePr>
        <p:xfrm>
          <a:off x="0" y="2130552"/>
          <a:ext cx="9901084" cy="469392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="" xmlns:a16="http://schemas.microsoft.com/office/drawing/2014/main" val="1184211323"/>
                    </a:ext>
                  </a:extLst>
                </a:gridCol>
                <a:gridCol w="2147529">
                  <a:extLst>
                    <a:ext uri="{9D8B030D-6E8A-4147-A177-3AD203B41FA5}">
                      <a16:colId xmlns="" xmlns:a16="http://schemas.microsoft.com/office/drawing/2014/main" val="4075966219"/>
                    </a:ext>
                  </a:extLst>
                </a:gridCol>
                <a:gridCol w="1178475">
                  <a:extLst>
                    <a:ext uri="{9D8B030D-6E8A-4147-A177-3AD203B41FA5}">
                      <a16:colId xmlns="" xmlns:a16="http://schemas.microsoft.com/office/drawing/2014/main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="" xmlns:a16="http://schemas.microsoft.com/office/drawing/2014/main" val="2232409144"/>
                    </a:ext>
                  </a:extLst>
                </a:gridCol>
                <a:gridCol w="2897383">
                  <a:extLst>
                    <a:ext uri="{9D8B030D-6E8A-4147-A177-3AD203B41FA5}">
                      <a16:colId xmlns="" xmlns:a16="http://schemas.microsoft.com/office/drawing/2014/main" val="3446974927"/>
                    </a:ext>
                  </a:extLst>
                </a:gridCol>
              </a:tblGrid>
              <a:tr h="2280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и модернизация детских игровых площадок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апрель-сентябрь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28, 69</a:t>
                      </a: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 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i="0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672084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89" y="4969565"/>
            <a:ext cx="2891710" cy="188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4" y="4969565"/>
            <a:ext cx="2599604" cy="1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15865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48984">
                  <a:extLst>
                    <a:ext uri="{9D8B030D-6E8A-4147-A177-3AD203B41FA5}">
                      <a16:colId xmlns="" xmlns:a16="http://schemas.microsoft.com/office/drawing/2014/main" val="3575242714"/>
                    </a:ext>
                  </a:extLst>
                </a:gridCol>
                <a:gridCol w="2383306">
                  <a:extLst>
                    <a:ext uri="{9D8B030D-6E8A-4147-A177-3AD203B41FA5}">
                      <a16:colId xmlns="" xmlns:a16="http://schemas.microsoft.com/office/drawing/2014/main" val="3391855863"/>
                    </a:ext>
                  </a:extLst>
                </a:gridCol>
                <a:gridCol w="984739">
                  <a:extLst>
                    <a:ext uri="{9D8B030D-6E8A-4147-A177-3AD203B41FA5}">
                      <a16:colId xmlns="" xmlns:a16="http://schemas.microsoft.com/office/drawing/2014/main" val="1743198474"/>
                    </a:ext>
                  </a:extLst>
                </a:gridCol>
                <a:gridCol w="1424873">
                  <a:extLst>
                    <a:ext uri="{9D8B030D-6E8A-4147-A177-3AD203B41FA5}">
                      <a16:colId xmlns="" xmlns:a16="http://schemas.microsoft.com/office/drawing/2014/main" val="162547160"/>
                    </a:ext>
                  </a:extLst>
                </a:gridCol>
                <a:gridCol w="2859182">
                  <a:extLst>
                    <a:ext uri="{9D8B030D-6E8A-4147-A177-3AD203B41FA5}">
                      <a16:colId xmlns="" xmlns:a16="http://schemas.microsoft.com/office/drawing/2014/main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29811"/>
              </p:ext>
            </p:extLst>
          </p:nvPr>
        </p:nvGraphicFramePr>
        <p:xfrm>
          <a:off x="0" y="2097046"/>
          <a:ext cx="9906000" cy="4760954"/>
        </p:xfrm>
        <a:graphic>
          <a:graphicData uri="http://schemas.openxmlformats.org/drawingml/2006/table">
            <a:tbl>
              <a:tblPr/>
              <a:tblGrid>
                <a:gridCol w="2242882">
                  <a:extLst>
                    <a:ext uri="{9D8B030D-6E8A-4147-A177-3AD203B41FA5}">
                      <a16:colId xmlns="" xmlns:a16="http://schemas.microsoft.com/office/drawing/2014/main" val="1184211323"/>
                    </a:ext>
                  </a:extLst>
                </a:gridCol>
                <a:gridCol w="2379360">
                  <a:extLst>
                    <a:ext uri="{9D8B030D-6E8A-4147-A177-3AD203B41FA5}">
                      <a16:colId xmlns="" xmlns:a16="http://schemas.microsoft.com/office/drawing/2014/main" val="4075966219"/>
                    </a:ext>
                  </a:extLst>
                </a:gridCol>
                <a:gridCol w="994787">
                  <a:extLst>
                    <a:ext uri="{9D8B030D-6E8A-4147-A177-3AD203B41FA5}">
                      <a16:colId xmlns="" xmlns:a16="http://schemas.microsoft.com/office/drawing/2014/main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="" xmlns:a16="http://schemas.microsoft.com/office/drawing/2014/main" val="2232409144"/>
                    </a:ext>
                  </a:extLst>
                </a:gridCol>
                <a:gridCol w="2862105">
                  <a:extLst>
                    <a:ext uri="{9D8B030D-6E8A-4147-A177-3AD203B41FA5}">
                      <a16:colId xmlns="" xmlns:a16="http://schemas.microsoft.com/office/drawing/2014/main" val="3446974927"/>
                    </a:ext>
                  </a:extLst>
                </a:gridCol>
              </a:tblGrid>
              <a:tr h="4760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наиболее опасных объектов накопленного экологического вреда окружающей среде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по переработке</a:t>
                      </a:r>
                      <a:r>
                        <a:rPr lang="ru-RU" sz="132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твердых коммунальных отходов</a:t>
                      </a:r>
                      <a:endParaRPr lang="ru-RU" sz="132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 -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672084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43" y="4542504"/>
            <a:ext cx="3810428" cy="2315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71" y="4542503"/>
            <a:ext cx="3849330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30145"/>
              </p:ext>
            </p:extLst>
          </p:nvPr>
        </p:nvGraphicFramePr>
        <p:xfrm>
          <a:off x="1" y="860104"/>
          <a:ext cx="9905999" cy="5991034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="" xmlns:a16="http://schemas.microsoft.com/office/drawing/2014/main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="" xmlns:a16="http://schemas.microsoft.com/office/drawing/2014/main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="" xmlns:a16="http://schemas.microsoft.com/office/drawing/2014/main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="" xmlns:a16="http://schemas.microsoft.com/office/drawing/2014/main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="" xmlns:a16="http://schemas.microsoft.com/office/drawing/2014/main" val="1369660177"/>
                    </a:ext>
                  </a:extLst>
                </a:gridCol>
              </a:tblGrid>
              <a:tr h="1306893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3712905"/>
                  </a:ext>
                </a:extLst>
              </a:tr>
              <a:tr h="4323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 1,3</a:t>
                      </a: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17, 58</a:t>
                      </a: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области- 4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5639766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6" y="4336026"/>
            <a:ext cx="3796748" cy="2521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8" y="4336026"/>
            <a:ext cx="4141302" cy="2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55488"/>
              </p:ext>
            </p:extLst>
          </p:nvPr>
        </p:nvGraphicFramePr>
        <p:xfrm>
          <a:off x="1" y="860104"/>
          <a:ext cx="9905999" cy="5997896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="" xmlns:a16="http://schemas.microsoft.com/office/drawing/2014/main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="" xmlns:a16="http://schemas.microsoft.com/office/drawing/2014/main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="" xmlns:a16="http://schemas.microsoft.com/office/drawing/2014/main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="" xmlns:a16="http://schemas.microsoft.com/office/drawing/2014/main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="" xmlns:a16="http://schemas.microsoft.com/office/drawing/2014/main" val="1369660177"/>
                    </a:ext>
                  </a:extLst>
                </a:gridCol>
              </a:tblGrid>
              <a:tr h="1310114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3712905"/>
                  </a:ext>
                </a:extLst>
              </a:tr>
              <a:tr h="4687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200" b="0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Губернаторский проект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«Светлый город»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единиц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5639766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6" y="4237702"/>
            <a:ext cx="3842703" cy="2620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9" y="4237702"/>
            <a:ext cx="4075471" cy="26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215682"/>
              </p:ext>
            </p:extLst>
          </p:nvPr>
        </p:nvGraphicFramePr>
        <p:xfrm>
          <a:off x="0" y="2097157"/>
          <a:ext cx="9901084" cy="2596515"/>
        </p:xfrm>
        <a:graphic>
          <a:graphicData uri="http://schemas.openxmlformats.org/drawingml/2006/table">
            <a:tbl>
              <a:tblPr/>
              <a:tblGrid>
                <a:gridCol w="3094892">
                  <a:extLst>
                    <a:ext uri="{9D8B030D-6E8A-4147-A177-3AD203B41FA5}">
                      <a16:colId xmlns="" xmlns:a16="http://schemas.microsoft.com/office/drawing/2014/main" val="2420316440"/>
                    </a:ext>
                  </a:extLst>
                </a:gridCol>
                <a:gridCol w="1286189">
                  <a:extLst>
                    <a:ext uri="{9D8B030D-6E8A-4147-A177-3AD203B41FA5}">
                      <a16:colId xmlns="" xmlns:a16="http://schemas.microsoft.com/office/drawing/2014/main" val="1755941166"/>
                    </a:ext>
                  </a:extLst>
                </a:gridCol>
                <a:gridCol w="1135464">
                  <a:extLst>
                    <a:ext uri="{9D8B030D-6E8A-4147-A177-3AD203B41FA5}">
                      <a16:colId xmlns="" xmlns:a16="http://schemas.microsoft.com/office/drawing/2014/main" val="1690554458"/>
                    </a:ext>
                  </a:extLst>
                </a:gridCol>
                <a:gridCol w="2180492">
                  <a:extLst>
                    <a:ext uri="{9D8B030D-6E8A-4147-A177-3AD203B41FA5}">
                      <a16:colId xmlns="" xmlns:a16="http://schemas.microsoft.com/office/drawing/2014/main" val="3864040599"/>
                    </a:ext>
                  </a:extLst>
                </a:gridCol>
                <a:gridCol w="2204047">
                  <a:extLst>
                    <a:ext uri="{9D8B030D-6E8A-4147-A177-3AD203B41FA5}">
                      <a16:colId xmlns="" xmlns:a16="http://schemas.microsoft.com/office/drawing/2014/main" val="3827830847"/>
                    </a:ext>
                  </a:extLst>
                </a:gridCol>
              </a:tblGrid>
              <a:tr h="2315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парках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</a:t>
                      </a: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(слайды 101-102)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00404"/>
              </p:ext>
            </p:extLst>
          </p:nvPr>
        </p:nvGraphicFramePr>
        <p:xfrm>
          <a:off x="1" y="804672"/>
          <a:ext cx="9885679" cy="1315530"/>
        </p:xfrm>
        <a:graphic>
          <a:graphicData uri="http://schemas.openxmlformats.org/drawingml/2006/table">
            <a:tbl>
              <a:tblPr/>
              <a:tblGrid>
                <a:gridCol w="3101008">
                  <a:extLst>
                    <a:ext uri="{9D8B030D-6E8A-4147-A177-3AD203B41FA5}">
                      <a16:colId xmlns="" xmlns:a16="http://schemas.microsoft.com/office/drawing/2014/main" val="3149820572"/>
                    </a:ext>
                  </a:extLst>
                </a:gridCol>
                <a:gridCol w="1280072">
                  <a:extLst>
                    <a:ext uri="{9D8B030D-6E8A-4147-A177-3AD203B41FA5}">
                      <a16:colId xmlns="" xmlns:a16="http://schemas.microsoft.com/office/drawing/2014/main" val="4249678096"/>
                    </a:ext>
                  </a:extLst>
                </a:gridCol>
                <a:gridCol w="1135464">
                  <a:extLst>
                    <a:ext uri="{9D8B030D-6E8A-4147-A177-3AD203B41FA5}">
                      <a16:colId xmlns="" xmlns:a16="http://schemas.microsoft.com/office/drawing/2014/main" val="2148906703"/>
                    </a:ext>
                  </a:extLst>
                </a:gridCol>
                <a:gridCol w="2180492">
                  <a:extLst>
                    <a:ext uri="{9D8B030D-6E8A-4147-A177-3AD203B41FA5}">
                      <a16:colId xmlns="" xmlns:a16="http://schemas.microsoft.com/office/drawing/2014/main" val="2539189355"/>
                    </a:ext>
                  </a:extLst>
                </a:gridCol>
                <a:gridCol w="2188643">
                  <a:extLst>
                    <a:ext uri="{9D8B030D-6E8A-4147-A177-3AD203B41FA5}">
                      <a16:colId xmlns="" xmlns:a16="http://schemas.microsoft.com/office/drawing/2014/main" val="3555023917"/>
                    </a:ext>
                  </a:extLst>
                </a:gridCol>
              </a:tblGrid>
              <a:tr h="131553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40" y="4701209"/>
            <a:ext cx="4972259" cy="2156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209"/>
            <a:ext cx="4933740" cy="21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21933</TotalTime>
  <Words>28681</Words>
  <Application>Microsoft Office PowerPoint</Application>
  <PresentationFormat>Лист A4 (210x297 мм)</PresentationFormat>
  <Paragraphs>5130</Paragraphs>
  <Slides>105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14" baseType="lpstr">
      <vt:lpstr>Arial</vt:lpstr>
      <vt:lpstr>Calibri</vt:lpstr>
      <vt:lpstr>Constantia</vt:lpstr>
      <vt:lpstr>Courier New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       СОДЕРЖАНИЕ</vt:lpstr>
      <vt:lpstr>      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Талдомского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3052</cp:revision>
  <cp:lastPrinted>2024-04-18T06:26:31Z</cp:lastPrinted>
  <dcterms:modified xsi:type="dcterms:W3CDTF">2024-07-05T08:53:13Z</dcterms:modified>
</cp:coreProperties>
</file>