
<file path=[Content_Types].xml><?xml version="1.0" encoding="utf-8"?>
<Types xmlns="http://schemas.openxmlformats.org/package/2006/content-types">
  <Override PartName="/ppt/slides/slide6.xml" ContentType="application/vnd.openxmlformats-officedocument.presentationml.slide+xml"/>
  <Override PartName="/ppt/tags/tag6.xml" ContentType="application/vnd.openxmlformats-officedocument.presentationml.tags+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ags/tag4.xml" ContentType="application/vnd.openxmlformats-officedocument.presentationml.tags+xml"/>
  <Override PartName="/ppt/theme/theme3.xml" ContentType="application/vnd.openxmlformats-officedocument.theme+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harts/chart6.xml" ContentType="application/vnd.openxmlformats-officedocument.drawingml.chart+xml"/>
  <Override PartName="/ppt/charts/chart7.xml" ContentType="application/vnd.openxmlformats-officedocument.drawingml.chart+xml"/>
  <Override PartName="/ppt/charts/style7.xml" ContentType="application/vnd.ms-office.chartstyle+xml"/>
  <Override PartName="/ppt/charts/style8.xml" ContentType="application/vnd.ms-office.chartstyl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charts/style6.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tags/tag7.xml" ContentType="application/vnd.openxmlformats-officedocument.presentationml.tags+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22"/>
  </p:notesMasterIdLst>
  <p:handoutMasterIdLst>
    <p:handoutMasterId r:id="rId23"/>
  </p:handoutMasterIdLst>
  <p:sldIdLst>
    <p:sldId id="414" r:id="rId2"/>
    <p:sldId id="419" r:id="rId3"/>
    <p:sldId id="449" r:id="rId4"/>
    <p:sldId id="450" r:id="rId5"/>
    <p:sldId id="451" r:id="rId6"/>
    <p:sldId id="452" r:id="rId7"/>
    <p:sldId id="424" r:id="rId8"/>
    <p:sldId id="422" r:id="rId9"/>
    <p:sldId id="425" r:id="rId10"/>
    <p:sldId id="426" r:id="rId11"/>
    <p:sldId id="427" r:id="rId12"/>
    <p:sldId id="437" r:id="rId13"/>
    <p:sldId id="432" r:id="rId14"/>
    <p:sldId id="439" r:id="rId15"/>
    <p:sldId id="441" r:id="rId16"/>
    <p:sldId id="443" r:id="rId17"/>
    <p:sldId id="440" r:id="rId18"/>
    <p:sldId id="445" r:id="rId19"/>
    <p:sldId id="434" r:id="rId20"/>
    <p:sldId id="379" r:id="rId21"/>
  </p:sldIdLst>
  <p:sldSz cx="9906000" cy="6858000" type="A4"/>
  <p:notesSz cx="6797675" cy="9929813"/>
  <p:defaultTextStyle>
    <a:defPPr>
      <a:defRPr lang="ru-RU"/>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028">
          <p15:clr>
            <a:srgbClr val="A4A3A4"/>
          </p15:clr>
        </p15:guide>
        <p15:guide id="2" orient="horz" pos="2102">
          <p15:clr>
            <a:srgbClr val="A4A3A4"/>
          </p15:clr>
        </p15:guide>
        <p15:guide id="3" pos="32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FA6A5"/>
    <a:srgbClr val="090DB7"/>
    <a:srgbClr val="0066FF"/>
    <a:srgbClr val="CCECFF"/>
    <a:srgbClr val="23669D"/>
    <a:srgbClr val="FA9706"/>
    <a:srgbClr val="F55F0B"/>
    <a:srgbClr val="F7B309"/>
    <a:srgbClr val="18481D"/>
    <a:srgbClr val="0099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9754" autoAdjust="0"/>
  </p:normalViewPr>
  <p:slideViewPr>
    <p:cSldViewPr snapToGrid="0">
      <p:cViewPr varScale="1">
        <p:scale>
          <a:sx n="112" d="100"/>
          <a:sy n="112" d="100"/>
        </p:scale>
        <p:origin x="-1326" y="-84"/>
      </p:cViewPr>
      <p:guideLst>
        <p:guide orient="horz" pos="4028"/>
        <p:guide orient="horz" pos="2102"/>
        <p:guide pos="3207"/>
      </p:guideLst>
    </p:cSldViewPr>
  </p:slideViewPr>
  <p:outlineViewPr>
    <p:cViewPr>
      <p:scale>
        <a:sx n="33" d="100"/>
        <a:sy n="33" d="100"/>
      </p:scale>
      <p:origin x="18" y="0"/>
    </p:cViewPr>
  </p:outlineViewPr>
  <p:notesTextViewPr>
    <p:cViewPr>
      <p:scale>
        <a:sx n="1" d="1"/>
        <a:sy n="1" d="1"/>
      </p:scale>
      <p:origin x="0" y="0"/>
    </p:cViewPr>
  </p:notesTextViewPr>
  <p:sorterViewPr>
    <p:cViewPr>
      <p:scale>
        <a:sx n="120" d="100"/>
        <a:sy n="12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1048;&#1089;&#1087;.%20&#1076;&#1080;&#1088;&#1077;&#1082;&#1090;&#1086;&#1088;\Desktop\&#1055;&#1086;&#1076;&#1075;&#1090;&#1086;&#1074;&#1086;&#1082;&#1072;%20&#1082;%20&#1057;&#1086;&#1074;&#1077;&#1090;&#1091;\&#1052;&#1072;&#1090;&#1077;&#1088;&#1080;&#1072;&#1083;&#1099;%20&#1082;%20&#1057;&#1086;&#1074;&#1077;&#1090;&#1091;_58\&#1057;&#1091;&#1073;&#1089;&#1080;&#1076;&#1080;&#1080;%20&#1079;&#1072;&#1081;&#1084;&#1099;%20&#1079;&#1072;&#1077;&#1084;&#1097;&#1080;&#1082;&#1080;.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_____Microsoft_Office_Excel1.xlsx"/><Relationship Id="rId1" Type="http://schemas.openxmlformats.org/officeDocument/2006/relationships/themeOverride" Target="../theme/themeOverride1.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_____Microsoft_Office_Excel2.xlsx"/><Relationship Id="rId1" Type="http://schemas.openxmlformats.org/officeDocument/2006/relationships/themeOverride" Target="../theme/themeOverride2.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1048;&#1089;&#1087;.%20&#1076;&#1080;&#1088;&#1077;&#1082;&#1090;&#1086;&#1088;\Desktop\&#1055;&#1086;&#1076;&#1075;&#1090;&#1086;&#1074;&#1086;&#1082;&#1072;%20&#1082;%20&#1057;&#1086;&#1074;&#1077;&#1090;&#1091;\&#1057;&#1091;&#1073;&#1089;&#1080;&#1076;&#1080;&#1080;%20&#1079;&#1072;&#1081;&#1084;&#1099;%20&#1079;&#1072;&#1077;&#1084;&#1097;&#1080;&#1082;&#1080;.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1048;&#1089;&#1087;.%20&#1076;&#1080;&#1088;&#1077;&#1082;&#1090;&#1086;&#1088;\Desktop\&#1055;&#1086;&#1076;&#1075;&#1086;&#1090;&#1086;&#1074;&#1086;&#1082;&#1072;%20&#1082;%20&#1057;&#1086;&#1074;&#1077;&#1090;&#1091;_70\&#1046;&#1091;&#1088;&#1085;&#1072;&#1083;%20&#1091;&#1095;&#1077;&#1090;&#1072;%20&#1079;&#1072;&#1081;&#1084;&#1086;&#1074;%202022%20&#1052;&#1054;&#1060;&#1052;%20&#1057;&#1042;&#1054;&#1044;&#1053;&#1067;&#1049;.xlsm"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1048;&#1089;&#1087;.%20&#1076;&#1080;&#1088;&#1077;&#1082;&#1090;&#1086;&#1088;\Desktop\&#1055;&#1086;&#1076;&#1075;&#1086;&#1090;&#1086;&#1074;&#1086;&#1082;&#1072;%20&#1082;%20&#1057;&#1086;&#1074;&#1077;&#1090;&#1091;_70\&#1046;&#1091;&#1088;&#1085;&#1072;&#1083;%20&#1091;&#1095;&#1077;&#1090;&#1072;%20&#1079;&#1072;&#1081;&#1084;&#1086;&#1074;%202022%20&#1052;&#1054;&#1060;&#1052;%20&#1057;&#1042;&#1054;&#1044;&#1053;&#1067;&#1049;.xlsm"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1048;&#1089;&#1087;.%20&#1076;&#1080;&#1088;&#1077;&#1082;&#1090;&#1086;&#1088;\Desktop\&#1055;&#1086;&#1076;&#1075;&#1086;&#1090;&#1086;&#1074;&#1086;&#1082;&#1072;%20&#1082;%20&#1057;&#1086;&#1074;&#1077;&#1090;&#1091;_70\&#1046;&#1091;&#1088;&#1085;&#1072;&#1083;%20&#1091;&#1095;&#1077;&#1090;&#1072;%20&#1079;&#1072;&#1081;&#1084;&#1086;&#1074;%202022%20&#1052;&#1054;&#1060;&#1052;%20&#1057;&#1042;&#1054;&#1044;&#1053;&#1067;&#1049;.xlsm"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C:\Users\&#1048;&#1089;&#1087;.%20&#1076;&#1080;&#1088;&#1077;&#1082;&#1090;&#1086;&#1088;\Desktop\&#1055;&#1086;&#1076;&#1075;&#1086;&#1090;&#1086;&#1074;&#1086;&#1082;&#1072;%20&#1082;%20&#1057;&#1086;&#1074;&#1077;&#1090;&#1091;_70\&#1046;&#1091;&#1088;&#1085;&#1072;&#1083;%20&#1091;&#1095;&#1077;&#1090;&#1072;%20&#1079;&#1072;&#1081;&#1084;&#1086;&#1074;%202022%20&#1052;&#1054;&#1060;&#1052;%20&#1057;&#1042;&#1054;&#1044;&#1053;&#1067;&#1049;.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5.1084715044499865E-2"/>
          <c:y val="3.4082370200737115E-2"/>
          <c:w val="0.94319175983637937"/>
          <c:h val="0.92369359859734501"/>
        </c:manualLayout>
      </c:layout>
      <c:barChart>
        <c:barDir val="col"/>
        <c:grouping val="clustered"/>
        <c:ser>
          <c:idx val="1"/>
          <c:order val="0"/>
          <c:spPr>
            <a:solidFill>
              <a:srgbClr val="A7DE7E"/>
            </a:solidFill>
            <a:ln>
              <a:noFill/>
            </a:ln>
            <a:effectLst/>
          </c:spPr>
          <c:dPt>
            <c:idx val="12"/>
            <c:spPr>
              <a:solidFill>
                <a:srgbClr val="00B050"/>
              </a:solidFill>
              <a:ln>
                <a:noFill/>
              </a:ln>
              <a:effectLst/>
            </c:spPr>
            <c:extLst xmlns:c16r2="http://schemas.microsoft.com/office/drawing/2015/06/chart">
              <c:ext xmlns:c16="http://schemas.microsoft.com/office/drawing/2014/chart" uri="{C3380CC4-5D6E-409C-BE32-E72D297353CC}">
                <c16:uniqueId val="{00000001-8D21-4D93-8C39-ED38E980DDD9}"/>
              </c:ext>
            </c:extLst>
          </c:dPt>
          <c:dLbls>
            <c:spPr>
              <a:solidFill>
                <a:srgbClr val="D8F6F8"/>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КолВыдЗайм!$A$2:$A$14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КолВыдЗайм!$B$2:$B$14</c:f>
              <c:numCache>
                <c:formatCode>General</c:formatCode>
                <c:ptCount val="13"/>
                <c:pt idx="0">
                  <c:v>102</c:v>
                </c:pt>
                <c:pt idx="1">
                  <c:v>182</c:v>
                </c:pt>
                <c:pt idx="2">
                  <c:v>173</c:v>
                </c:pt>
                <c:pt idx="3">
                  <c:v>123</c:v>
                </c:pt>
                <c:pt idx="4">
                  <c:v>114</c:v>
                </c:pt>
                <c:pt idx="5">
                  <c:v>188</c:v>
                </c:pt>
                <c:pt idx="6">
                  <c:v>184</c:v>
                </c:pt>
                <c:pt idx="7">
                  <c:v>150</c:v>
                </c:pt>
                <c:pt idx="8">
                  <c:v>147</c:v>
                </c:pt>
                <c:pt idx="9">
                  <c:v>150</c:v>
                </c:pt>
                <c:pt idx="10">
                  <c:v>233</c:v>
                </c:pt>
                <c:pt idx="11">
                  <c:v>322</c:v>
                </c:pt>
                <c:pt idx="12">
                  <c:v>501</c:v>
                </c:pt>
              </c:numCache>
            </c:numRef>
          </c:val>
          <c:extLst xmlns:c16r2="http://schemas.microsoft.com/office/drawing/2015/06/chart">
            <c:ext xmlns:c16="http://schemas.microsoft.com/office/drawing/2014/chart" uri="{C3380CC4-5D6E-409C-BE32-E72D297353CC}">
              <c16:uniqueId val="{00000002-8D21-4D93-8C39-ED38E980DDD9}"/>
            </c:ext>
          </c:extLst>
        </c:ser>
        <c:dLbls/>
        <c:gapWidth val="219"/>
        <c:overlap val="-27"/>
        <c:axId val="131719168"/>
        <c:axId val="131720704"/>
      </c:barChart>
      <c:catAx>
        <c:axId val="1317191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31720704"/>
        <c:crosses val="autoZero"/>
        <c:auto val="1"/>
        <c:lblAlgn val="ctr"/>
        <c:lblOffset val="100"/>
      </c:catAx>
      <c:valAx>
        <c:axId val="131720704"/>
        <c:scaling>
          <c:orientation val="minMax"/>
          <c:max val="510"/>
          <c:min val="0"/>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31719168"/>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2000" b="1" dirty="0"/>
              <a:t>Объем, млн. руб.</a:t>
            </a:r>
          </a:p>
        </c:rich>
      </c:tx>
      <c:layout/>
      <c:spPr>
        <a:noFill/>
        <a:ln>
          <a:noFill/>
        </a:ln>
        <a:effectLst/>
      </c:spPr>
    </c:title>
    <c:plotArea>
      <c:layout>
        <c:manualLayout>
          <c:layoutTarget val="inner"/>
          <c:xMode val="edge"/>
          <c:yMode val="edge"/>
          <c:x val="0.26844613526570055"/>
          <c:y val="0.17235994152046788"/>
          <c:w val="0.70701292270531391"/>
          <c:h val="0.79421900584795302"/>
        </c:manualLayout>
      </c:layout>
      <c:barChart>
        <c:barDir val="bar"/>
        <c:grouping val="clustered"/>
        <c:ser>
          <c:idx val="0"/>
          <c:order val="0"/>
          <c:spPr>
            <a:solidFill>
              <a:srgbClr val="20B5BC"/>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ru-RU"/>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РаспредЗайм!$A$2:$A$8</c:f>
              <c:strCache>
                <c:ptCount val="7"/>
                <c:pt idx="0">
                  <c:v>Приоритетный</c:v>
                </c:pt>
                <c:pt idx="1">
                  <c:v>Общая</c:v>
                </c:pt>
                <c:pt idx="2">
                  <c:v>Удаленные территории</c:v>
                </c:pt>
                <c:pt idx="3">
                  <c:v>Социальные</c:v>
                </c:pt>
                <c:pt idx="4">
                  <c:v>Самозанятый</c:v>
                </c:pt>
                <c:pt idx="5">
                  <c:v>Начни свое дело</c:v>
                </c:pt>
                <c:pt idx="6">
                  <c:v>Беззалоговый</c:v>
                </c:pt>
              </c:strCache>
            </c:strRef>
          </c:cat>
          <c:val>
            <c:numRef>
              <c:f>РаспредЗайм!$B$2:$B$8</c:f>
              <c:numCache>
                <c:formatCode>0</c:formatCode>
                <c:ptCount val="7"/>
                <c:pt idx="0">
                  <c:v>376.04</c:v>
                </c:pt>
                <c:pt idx="1">
                  <c:v>291.73599999999993</c:v>
                </c:pt>
                <c:pt idx="2">
                  <c:v>90.214000000000013</c:v>
                </c:pt>
                <c:pt idx="3">
                  <c:v>84.45</c:v>
                </c:pt>
                <c:pt idx="4">
                  <c:v>42.476000000000006</c:v>
                </c:pt>
                <c:pt idx="5">
                  <c:v>42.148000000000003</c:v>
                </c:pt>
                <c:pt idx="6">
                  <c:v>19.631000000000004</c:v>
                </c:pt>
              </c:numCache>
            </c:numRef>
          </c:val>
          <c:extLst xmlns:c16r2="http://schemas.microsoft.com/office/drawing/2015/06/chart">
            <c:ext xmlns:c16="http://schemas.microsoft.com/office/drawing/2014/chart" uri="{C3380CC4-5D6E-409C-BE32-E72D297353CC}">
              <c16:uniqueId val="{00000000-3288-444E-A8AD-6AEB50CEF845}"/>
            </c:ext>
          </c:extLst>
        </c:ser>
        <c:dLbls/>
        <c:gapWidth val="32"/>
        <c:axId val="182318976"/>
        <c:axId val="182320512"/>
      </c:barChart>
      <c:catAx>
        <c:axId val="182318976"/>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crossAx val="182320512"/>
        <c:crosses val="autoZero"/>
        <c:auto val="1"/>
        <c:lblAlgn val="ctr"/>
        <c:lblOffset val="100"/>
      </c:catAx>
      <c:valAx>
        <c:axId val="182320512"/>
        <c:scaling>
          <c:orientation val="minMax"/>
        </c:scaling>
        <c:delete val="1"/>
        <c:axPos val="t"/>
        <c:numFmt formatCode="0" sourceLinked="1"/>
        <c:majorTickMark val="none"/>
        <c:tickLblPos val="none"/>
        <c:crossAx val="182318976"/>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ru-RU" sz="2000" b="1" i="0" u="none" strike="noStrike" kern="1200" spc="0" baseline="0">
                <a:solidFill>
                  <a:prstClr val="black">
                    <a:lumMod val="65000"/>
                    <a:lumOff val="35000"/>
                  </a:prstClr>
                </a:solidFill>
                <a:latin typeface="+mn-lt"/>
                <a:ea typeface="+mn-ea"/>
                <a:cs typeface="+mn-cs"/>
              </a:defRPr>
            </a:pPr>
            <a:r>
              <a:rPr lang="ru-RU" sz="2000" b="1" i="0" u="none" strike="noStrike" kern="1200" spc="0" baseline="0" dirty="0">
                <a:solidFill>
                  <a:prstClr val="black">
                    <a:lumMod val="65000"/>
                    <a:lumOff val="35000"/>
                  </a:prstClr>
                </a:solidFill>
                <a:latin typeface="+mn-lt"/>
                <a:ea typeface="+mn-ea"/>
                <a:cs typeface="+mn-cs"/>
              </a:rPr>
              <a:t>Количество, ед.</a:t>
            </a:r>
          </a:p>
        </c:rich>
      </c:tx>
      <c:layout/>
      <c:spPr>
        <a:noFill/>
        <a:ln>
          <a:noFill/>
        </a:ln>
        <a:effectLst/>
      </c:spPr>
    </c:title>
    <c:plotArea>
      <c:layout/>
      <c:barChart>
        <c:barDir val="bar"/>
        <c:grouping val="clustered"/>
        <c:ser>
          <c:idx val="0"/>
          <c:order val="0"/>
          <c:spPr>
            <a:solidFill>
              <a:srgbClr val="F36D96"/>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ru-RU"/>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РаспредЗайм!$A$12:$A$18</c:f>
              <c:strCache>
                <c:ptCount val="7"/>
                <c:pt idx="0">
                  <c:v>Приоритетный</c:v>
                </c:pt>
                <c:pt idx="1">
                  <c:v>Общая</c:v>
                </c:pt>
                <c:pt idx="2">
                  <c:v>Самозанятый</c:v>
                </c:pt>
                <c:pt idx="3">
                  <c:v>Начни свое дело</c:v>
                </c:pt>
                <c:pt idx="4">
                  <c:v>Удаленные территории</c:v>
                </c:pt>
                <c:pt idx="5">
                  <c:v>Социальные</c:v>
                </c:pt>
                <c:pt idx="6">
                  <c:v>Беззалоговый</c:v>
                </c:pt>
              </c:strCache>
            </c:strRef>
          </c:cat>
          <c:val>
            <c:numRef>
              <c:f>РаспредЗайм!$B$12:$B$18</c:f>
              <c:numCache>
                <c:formatCode>#,##0</c:formatCode>
                <c:ptCount val="7"/>
                <c:pt idx="0">
                  <c:v>245</c:v>
                </c:pt>
                <c:pt idx="1">
                  <c:v>223</c:v>
                </c:pt>
                <c:pt idx="2">
                  <c:v>114</c:v>
                </c:pt>
                <c:pt idx="3">
                  <c:v>65</c:v>
                </c:pt>
                <c:pt idx="4">
                  <c:v>59</c:v>
                </c:pt>
                <c:pt idx="5">
                  <c:v>57</c:v>
                </c:pt>
                <c:pt idx="6">
                  <c:v>32</c:v>
                </c:pt>
              </c:numCache>
            </c:numRef>
          </c:val>
          <c:extLst xmlns:c16r2="http://schemas.microsoft.com/office/drawing/2015/06/chart">
            <c:ext xmlns:c16="http://schemas.microsoft.com/office/drawing/2014/chart" uri="{C3380CC4-5D6E-409C-BE32-E72D297353CC}">
              <c16:uniqueId val="{00000000-3623-46BE-BD44-9DEEFAAC8F2C}"/>
            </c:ext>
          </c:extLst>
        </c:ser>
        <c:dLbls/>
        <c:gapWidth val="32"/>
        <c:axId val="182899456"/>
        <c:axId val="182900992"/>
      </c:barChart>
      <c:catAx>
        <c:axId val="182899456"/>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crossAx val="182900992"/>
        <c:crosses val="autoZero"/>
        <c:auto val="1"/>
        <c:lblAlgn val="ctr"/>
        <c:lblOffset val="100"/>
      </c:catAx>
      <c:valAx>
        <c:axId val="182900992"/>
        <c:scaling>
          <c:orientation val="minMax"/>
        </c:scaling>
        <c:delete val="1"/>
        <c:axPos val="t"/>
        <c:numFmt formatCode="#,##0" sourceLinked="1"/>
        <c:majorTickMark val="none"/>
        <c:tickLblPos val="none"/>
        <c:crossAx val="182899456"/>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plotArea>
      <c:layout/>
      <c:pieChart>
        <c:varyColors val="1"/>
        <c:ser>
          <c:idx val="0"/>
          <c:order val="0"/>
          <c:spPr>
            <a:effectLst>
              <a:innerShdw blurRad="63500" dist="50800" dir="16200000">
                <a:prstClr val="black">
                  <a:alpha val="50000"/>
                </a:prstClr>
              </a:innerShdw>
            </a:effectLst>
          </c:spPr>
          <c:dPt>
            <c:idx val="0"/>
            <c:spPr>
              <a:solidFill>
                <a:schemeClr val="accent1"/>
              </a:solidFill>
              <a:ln w="19050">
                <a:solidFill>
                  <a:schemeClr val="lt1"/>
                </a:solidFill>
              </a:ln>
              <a:effectLst>
                <a:innerShdw blurRad="63500" dist="50800" dir="16200000">
                  <a:prstClr val="black">
                    <a:alpha val="50000"/>
                  </a:prstClr>
                </a:innerShdw>
              </a:effectLst>
            </c:spPr>
            <c:extLst xmlns:c16r2="http://schemas.microsoft.com/office/drawing/2015/06/chart">
              <c:ext xmlns:c16="http://schemas.microsoft.com/office/drawing/2014/chart" uri="{C3380CC4-5D6E-409C-BE32-E72D297353CC}">
                <c16:uniqueId val="{00000001-6E31-405D-B0F5-3D773F077E1C}"/>
              </c:ext>
            </c:extLst>
          </c:dPt>
          <c:dPt>
            <c:idx val="1"/>
            <c:spPr>
              <a:solidFill>
                <a:schemeClr val="accent2"/>
              </a:solidFill>
              <a:ln w="19050">
                <a:solidFill>
                  <a:schemeClr val="lt1"/>
                </a:solidFill>
              </a:ln>
              <a:effectLst>
                <a:innerShdw blurRad="63500" dist="50800" dir="16200000">
                  <a:prstClr val="black">
                    <a:alpha val="50000"/>
                  </a:prstClr>
                </a:innerShdw>
              </a:effectLst>
            </c:spPr>
            <c:extLst xmlns:c16r2="http://schemas.microsoft.com/office/drawing/2015/06/chart">
              <c:ext xmlns:c16="http://schemas.microsoft.com/office/drawing/2014/chart" uri="{C3380CC4-5D6E-409C-BE32-E72D297353CC}">
                <c16:uniqueId val="{00000003-6E31-405D-B0F5-3D773F077E1C}"/>
              </c:ext>
            </c:extLst>
          </c:dPt>
          <c:dPt>
            <c:idx val="2"/>
            <c:spPr>
              <a:solidFill>
                <a:schemeClr val="accent3"/>
              </a:solidFill>
              <a:ln w="19050">
                <a:solidFill>
                  <a:schemeClr val="lt1"/>
                </a:solidFill>
              </a:ln>
              <a:effectLst>
                <a:innerShdw blurRad="63500" dist="50800" dir="16200000">
                  <a:prstClr val="black">
                    <a:alpha val="50000"/>
                  </a:prstClr>
                </a:innerShdw>
              </a:effectLst>
            </c:spPr>
            <c:extLst xmlns:c16r2="http://schemas.microsoft.com/office/drawing/2015/06/chart">
              <c:ext xmlns:c16="http://schemas.microsoft.com/office/drawing/2014/chart" uri="{C3380CC4-5D6E-409C-BE32-E72D297353CC}">
                <c16:uniqueId val="{00000005-6E31-405D-B0F5-3D773F077E1C}"/>
              </c:ext>
            </c:extLst>
          </c:dPt>
          <c:dPt>
            <c:idx val="3"/>
            <c:spPr>
              <a:solidFill>
                <a:schemeClr val="accent4"/>
              </a:solidFill>
              <a:ln w="19050">
                <a:solidFill>
                  <a:schemeClr val="lt1"/>
                </a:solidFill>
              </a:ln>
              <a:effectLst>
                <a:innerShdw blurRad="63500" dist="50800" dir="16200000">
                  <a:prstClr val="black">
                    <a:alpha val="50000"/>
                  </a:prstClr>
                </a:innerShdw>
              </a:effectLst>
            </c:spPr>
            <c:extLst xmlns:c16r2="http://schemas.microsoft.com/office/drawing/2015/06/chart">
              <c:ext xmlns:c16="http://schemas.microsoft.com/office/drawing/2014/chart" uri="{C3380CC4-5D6E-409C-BE32-E72D297353CC}">
                <c16:uniqueId val="{00000007-6E31-405D-B0F5-3D773F077E1C}"/>
              </c:ext>
            </c:extLst>
          </c:dPt>
          <c:dPt>
            <c:idx val="4"/>
            <c:spPr>
              <a:solidFill>
                <a:schemeClr val="accent5"/>
              </a:solidFill>
              <a:ln w="19050">
                <a:solidFill>
                  <a:schemeClr val="lt1"/>
                </a:solidFill>
              </a:ln>
              <a:effectLst>
                <a:innerShdw blurRad="63500" dist="50800" dir="16200000">
                  <a:prstClr val="black">
                    <a:alpha val="50000"/>
                  </a:prstClr>
                </a:innerShdw>
              </a:effectLst>
            </c:spPr>
            <c:extLst xmlns:c16r2="http://schemas.microsoft.com/office/drawing/2015/06/chart">
              <c:ext xmlns:c16="http://schemas.microsoft.com/office/drawing/2014/chart" uri="{C3380CC4-5D6E-409C-BE32-E72D297353CC}">
                <c16:uniqueId val="{00000009-6E31-405D-B0F5-3D773F077E1C}"/>
              </c:ext>
            </c:extLst>
          </c:dPt>
          <c:dPt>
            <c:idx val="5"/>
            <c:spPr>
              <a:solidFill>
                <a:schemeClr val="accent6"/>
              </a:solidFill>
              <a:ln w="19050">
                <a:solidFill>
                  <a:schemeClr val="lt1"/>
                </a:solidFill>
              </a:ln>
              <a:effectLst>
                <a:innerShdw blurRad="63500" dist="50800" dir="16200000">
                  <a:prstClr val="black">
                    <a:alpha val="50000"/>
                  </a:prstClr>
                </a:innerShdw>
              </a:effectLst>
            </c:spPr>
            <c:extLst xmlns:c16r2="http://schemas.microsoft.com/office/drawing/2015/06/chart">
              <c:ext xmlns:c16="http://schemas.microsoft.com/office/drawing/2014/chart" uri="{C3380CC4-5D6E-409C-BE32-E72D297353CC}">
                <c16:uniqueId val="{0000000B-6E31-405D-B0F5-3D773F077E1C}"/>
              </c:ext>
            </c:extLst>
          </c:dPt>
          <c:dPt>
            <c:idx val="6"/>
            <c:spPr>
              <a:solidFill>
                <a:schemeClr val="accent1">
                  <a:lumMod val="60000"/>
                </a:schemeClr>
              </a:solidFill>
              <a:ln w="19050">
                <a:solidFill>
                  <a:schemeClr val="lt1"/>
                </a:solidFill>
              </a:ln>
              <a:effectLst>
                <a:innerShdw blurRad="63500" dist="50800" dir="16200000">
                  <a:prstClr val="black">
                    <a:alpha val="50000"/>
                  </a:prstClr>
                </a:innerShdw>
              </a:effectLst>
            </c:spPr>
            <c:extLst xmlns:c16r2="http://schemas.microsoft.com/office/drawing/2015/06/chart">
              <c:ext xmlns:c16="http://schemas.microsoft.com/office/drawing/2014/chart" uri="{C3380CC4-5D6E-409C-BE32-E72D297353CC}">
                <c16:uniqueId val="{0000000D-6E31-405D-B0F5-3D773F077E1C}"/>
              </c:ext>
            </c:extLst>
          </c:dPt>
          <c:dPt>
            <c:idx val="7"/>
            <c:spPr>
              <a:solidFill>
                <a:schemeClr val="accent2">
                  <a:lumMod val="60000"/>
                </a:schemeClr>
              </a:solidFill>
              <a:ln w="19050">
                <a:solidFill>
                  <a:schemeClr val="lt1"/>
                </a:solidFill>
              </a:ln>
              <a:effectLst>
                <a:innerShdw blurRad="63500" dist="50800" dir="16200000">
                  <a:prstClr val="black">
                    <a:alpha val="50000"/>
                  </a:prstClr>
                </a:innerShdw>
              </a:effectLst>
            </c:spPr>
            <c:extLst xmlns:c16r2="http://schemas.microsoft.com/office/drawing/2015/06/chart">
              <c:ext xmlns:c16="http://schemas.microsoft.com/office/drawing/2014/chart" uri="{C3380CC4-5D6E-409C-BE32-E72D297353CC}">
                <c16:uniqueId val="{0000000F-6E31-405D-B0F5-3D773F077E1C}"/>
              </c:ext>
            </c:extLst>
          </c:dPt>
          <c:dLbls>
            <c:dLbl>
              <c:idx val="6"/>
              <c:layout>
                <c:manualLayout>
                  <c:x val="1.2990393366439645E-2"/>
                  <c:y val="-6.5713459306552266E-3"/>
                </c:manualLayout>
              </c:layout>
              <c:dLblPos val="bestFit"/>
              <c:showCatName val="1"/>
              <c:showPercent val="1"/>
              <c:separator>
</c:separator>
              <c:extLst xmlns:c16r2="http://schemas.microsoft.com/office/drawing/2015/06/chart">
                <c:ext xmlns:c15="http://schemas.microsoft.com/office/drawing/2012/chart" uri="{CE6537A1-D6FC-4f65-9D91-7224C49458BB}">
                  <c15:layout>
                    <c:manualLayout>
                      <c:w val="0.22536040068414059"/>
                      <c:h val="0.1286669533222293"/>
                    </c:manualLayout>
                  </c15:layout>
                </c:ext>
                <c:ext xmlns:c16="http://schemas.microsoft.com/office/drawing/2014/chart" uri="{C3380CC4-5D6E-409C-BE32-E72D297353CC}">
                  <c16:uniqueId val="{0000000D-6E31-405D-B0F5-3D773F077E1C}"/>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ru-RU"/>
              </a:p>
            </c:txPr>
            <c:dLblPos val="outEnd"/>
            <c:showCatName val="1"/>
            <c:showPercent val="1"/>
            <c:separator>
</c:separator>
            <c:extLst xmlns:c16r2="http://schemas.microsoft.com/office/drawing/2015/06/chart">
              <c:ext xmlns:c15="http://schemas.microsoft.com/office/drawing/2012/chart" uri="{CE6537A1-D6FC-4f65-9D91-7224C49458BB}"/>
            </c:extLst>
          </c:dLbls>
          <c:cat>
            <c:strRef>
              <c:f>СтруктураЗаймов!$A$2:$A$9</c:f>
              <c:strCache>
                <c:ptCount val="8"/>
                <c:pt idx="0">
                  <c:v>Производство  </c:v>
                </c:pt>
                <c:pt idx="1">
                  <c:v>Торговля</c:v>
                </c:pt>
                <c:pt idx="2">
                  <c:v>Транспорт и связь</c:v>
                </c:pt>
                <c:pt idx="3">
                  <c:v>Сельское хозяйство    </c:v>
                </c:pt>
                <c:pt idx="4">
                  <c:v>Сфера услуг</c:v>
                </c:pt>
                <c:pt idx="5">
                  <c:v>Самозанятые</c:v>
                </c:pt>
                <c:pt idx="6">
                  <c:v>Строительство    </c:v>
                </c:pt>
                <c:pt idx="7">
                  <c:v>Другое</c:v>
                </c:pt>
              </c:strCache>
            </c:strRef>
          </c:cat>
          <c:val>
            <c:numRef>
              <c:f>СтруктураЗаймов!$B$2:$B$9</c:f>
              <c:numCache>
                <c:formatCode>#,##0.00</c:formatCode>
                <c:ptCount val="8"/>
                <c:pt idx="0">
                  <c:v>255110.34999999998</c:v>
                </c:pt>
                <c:pt idx="1">
                  <c:v>181130.88999999998</c:v>
                </c:pt>
                <c:pt idx="2">
                  <c:v>85639.680000000008</c:v>
                </c:pt>
                <c:pt idx="3">
                  <c:v>83030.13</c:v>
                </c:pt>
                <c:pt idx="4">
                  <c:v>64922.58</c:v>
                </c:pt>
                <c:pt idx="5">
                  <c:v>42164.27</c:v>
                </c:pt>
                <c:pt idx="6">
                  <c:v>27938.959999999995</c:v>
                </c:pt>
                <c:pt idx="7">
                  <c:v>206757.97</c:v>
                </c:pt>
              </c:numCache>
            </c:numRef>
          </c:val>
          <c:extLst xmlns:c16r2="http://schemas.microsoft.com/office/drawing/2015/06/chart">
            <c:ext xmlns:c16="http://schemas.microsoft.com/office/drawing/2014/chart" uri="{C3380CC4-5D6E-409C-BE32-E72D297353CC}">
              <c16:uniqueId val="{00000010-6E31-405D-B0F5-3D773F077E1C}"/>
            </c:ext>
          </c:extLst>
        </c:ser>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a:innerShdw blurRad="63500" dist="50800" dir="16200000">
        <a:prstClr val="black">
          <a:alpha val="50000"/>
        </a:prstClr>
      </a:innerShdw>
    </a:effectLst>
  </c:spPr>
  <c:txPr>
    <a:bodyPr/>
    <a:lstStyle/>
    <a:p>
      <a:pPr>
        <a:defRPr/>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lgn="ctr" rtl="0">
              <a:defRPr lang="ru-RU" sz="1400" b="0" i="0" u="none" strike="noStrike" kern="1200" spc="0" baseline="0">
                <a:solidFill>
                  <a:srgbClr val="5A3606"/>
                </a:solidFill>
                <a:latin typeface="+mn-lt"/>
                <a:ea typeface="+mn-ea"/>
                <a:cs typeface="+mn-cs"/>
              </a:defRPr>
            </a:pPr>
            <a:r>
              <a:rPr lang="ru-RU" sz="1400" b="0" i="0" u="none" strike="noStrike" kern="1200" baseline="0" dirty="0">
                <a:solidFill>
                  <a:srgbClr val="5A3606"/>
                </a:solidFill>
                <a:latin typeface="+mn-lt"/>
                <a:ea typeface="+mn-ea"/>
                <a:cs typeface="+mn-cs"/>
              </a:rPr>
              <a:t>Доля повторных займов в 2022 году</a:t>
            </a:r>
          </a:p>
        </c:rich>
      </c:tx>
      <c:layout/>
      <c:spPr>
        <a:noFill/>
        <a:ln>
          <a:noFill/>
        </a:ln>
        <a:effectLst/>
      </c:spPr>
    </c:title>
    <c:plotArea>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15B-4BFF-9915-48DC621B88DD}"/>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15B-4BFF-9915-48DC621B88DD}"/>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15B-4BFF-9915-48DC621B88DD}"/>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915B-4BFF-9915-48DC621B88DD}"/>
              </c:ext>
            </c:extLst>
          </c:dPt>
          <c:dLbls>
            <c:dLbl>
              <c:idx val="2"/>
              <c:layout>
                <c:manualLayout>
                  <c:x val="-3.4699453551912597E-2"/>
                  <c:y val="5.8052039381153303E-2"/>
                </c:manualLayout>
              </c:layout>
              <c:dLblPos val="bestFit"/>
              <c:showCatName val="1"/>
              <c:showPercent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15B-4BFF-9915-48DC621B88DD}"/>
                </c:ext>
              </c:extLst>
            </c:dLbl>
            <c:dLbl>
              <c:idx val="3"/>
              <c:layout>
                <c:manualLayout>
                  <c:x val="2.0241347905282286E-2"/>
                  <c:y val="4.0189873417721518E-2"/>
                </c:manualLayout>
              </c:layout>
              <c:dLblPos val="bestFit"/>
              <c:showCatName val="1"/>
              <c:showPercent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15B-4BFF-9915-48DC621B88DD}"/>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ru-RU"/>
              </a:p>
            </c:txPr>
            <c:dLblPos val="outEnd"/>
            <c:showCatName val="1"/>
            <c:showPercent val="1"/>
            <c:separator>
</c:separator>
            <c:extLst xmlns:c16r2="http://schemas.microsoft.com/office/drawing/2015/06/chart">
              <c:ext xmlns:c15="http://schemas.microsoft.com/office/drawing/2012/chart" uri="{CE6537A1-D6FC-4f65-9D91-7224C49458BB}"/>
            </c:extLst>
          </c:dLbls>
          <c:cat>
            <c:strRef>
              <c:f>'Доля повторных'!$N$2:$N$5</c:f>
              <c:strCache>
                <c:ptCount val="4"/>
                <c:pt idx="0">
                  <c:v>1 раз</c:v>
                </c:pt>
                <c:pt idx="1">
                  <c:v>2-3 раза</c:v>
                </c:pt>
                <c:pt idx="2">
                  <c:v>4-6 раз</c:v>
                </c:pt>
                <c:pt idx="3">
                  <c:v>св. 6 раз</c:v>
                </c:pt>
              </c:strCache>
            </c:strRef>
          </c:cat>
          <c:val>
            <c:numRef>
              <c:f>'Доля повторных'!$O$2:$O$5</c:f>
              <c:numCache>
                <c:formatCode>General</c:formatCode>
                <c:ptCount val="4"/>
                <c:pt idx="0">
                  <c:v>308</c:v>
                </c:pt>
                <c:pt idx="1">
                  <c:v>111</c:v>
                </c:pt>
                <c:pt idx="2">
                  <c:v>56</c:v>
                </c:pt>
                <c:pt idx="3">
                  <c:v>26</c:v>
                </c:pt>
              </c:numCache>
            </c:numRef>
          </c:val>
          <c:extLst xmlns:c16r2="http://schemas.microsoft.com/office/drawing/2015/06/chart">
            <c:ext xmlns:c16="http://schemas.microsoft.com/office/drawing/2014/chart" uri="{C3380CC4-5D6E-409C-BE32-E72D297353CC}">
              <c16:uniqueId val="{00000008-915B-4BFF-9915-48DC621B88DD}"/>
            </c:ext>
          </c:extLst>
        </c:ser>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lgn="ctr" rtl="0">
              <a:defRPr lang="ru-RU" sz="1400" b="0" i="0" u="none" strike="noStrike" kern="1200" spc="0" baseline="0">
                <a:solidFill>
                  <a:srgbClr val="5A3606"/>
                </a:solidFill>
                <a:latin typeface="+mn-lt"/>
                <a:ea typeface="+mn-ea"/>
                <a:cs typeface="+mn-cs"/>
              </a:defRPr>
            </a:pPr>
            <a:r>
              <a:rPr lang="ru-RU" sz="1400" b="0" i="0" u="none" strike="noStrike" kern="1200" spc="0" baseline="0">
                <a:solidFill>
                  <a:srgbClr val="5A3606"/>
                </a:solidFill>
                <a:latin typeface="+mn-lt"/>
                <a:ea typeface="+mn-ea"/>
                <a:cs typeface="+mn-cs"/>
              </a:rPr>
              <a:t>Период деятельности заемщика </a:t>
            </a:r>
          </a:p>
        </c:rich>
      </c:tx>
      <c:layout/>
      <c:spPr>
        <a:noFill/>
        <a:ln>
          <a:noFill/>
        </a:ln>
        <a:effectLst/>
      </c:spPr>
    </c:title>
    <c:plotArea>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87DA-4A8B-B175-F6D093F64562}"/>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87DA-4A8B-B175-F6D093F64562}"/>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87DA-4A8B-B175-F6D093F64562}"/>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87DA-4A8B-B175-F6D093F64562}"/>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87DA-4A8B-B175-F6D093F64562}"/>
              </c:ext>
            </c:extLst>
          </c:dPt>
          <c:dLbls>
            <c:dLbl>
              <c:idx val="0"/>
              <c:layout>
                <c:manualLayout>
                  <c:x val="-1.1566484517304297E-2"/>
                  <c:y val="5.3586497890295334E-2"/>
                </c:manualLayout>
              </c:layout>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7DA-4A8B-B175-F6D093F64562}"/>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ru-RU"/>
              </a:p>
            </c:txPr>
            <c:dLblPos val="outEnd"/>
            <c:showCatName val="1"/>
            <c:showPercent val="1"/>
            <c:extLst xmlns:c16r2="http://schemas.microsoft.com/office/drawing/2015/06/chart">
              <c:ext xmlns:c15="http://schemas.microsoft.com/office/drawing/2012/chart" uri="{CE6537A1-D6FC-4f65-9D91-7224C49458BB}"/>
            </c:extLst>
          </c:dLbls>
          <c:cat>
            <c:strRef>
              <c:f>ПериодДеят!$G$5:$G$9</c:f>
              <c:strCache>
                <c:ptCount val="5"/>
                <c:pt idx="0">
                  <c:v>Стартап</c:v>
                </c:pt>
                <c:pt idx="1">
                  <c:v>до 1 года</c:v>
                </c:pt>
                <c:pt idx="2">
                  <c:v>1 - 3 лет</c:v>
                </c:pt>
                <c:pt idx="3">
                  <c:v>3 - 10 лет</c:v>
                </c:pt>
                <c:pt idx="4">
                  <c:v>св. 10 лет</c:v>
                </c:pt>
              </c:strCache>
            </c:strRef>
          </c:cat>
          <c:val>
            <c:numRef>
              <c:f>ПериодДеят!$H$5:$H$9</c:f>
              <c:numCache>
                <c:formatCode>General</c:formatCode>
                <c:ptCount val="5"/>
                <c:pt idx="0">
                  <c:v>63</c:v>
                </c:pt>
                <c:pt idx="1">
                  <c:v>51</c:v>
                </c:pt>
                <c:pt idx="2">
                  <c:v>110</c:v>
                </c:pt>
                <c:pt idx="3">
                  <c:v>159</c:v>
                </c:pt>
                <c:pt idx="4">
                  <c:v>118</c:v>
                </c:pt>
              </c:numCache>
            </c:numRef>
          </c:val>
          <c:extLst xmlns:c16r2="http://schemas.microsoft.com/office/drawing/2015/06/chart">
            <c:ext xmlns:c16="http://schemas.microsoft.com/office/drawing/2014/chart" uri="{C3380CC4-5D6E-409C-BE32-E72D297353CC}">
              <c16:uniqueId val="{0000000A-87DA-4A8B-B175-F6D093F64562}"/>
            </c:ext>
          </c:extLst>
        </c:ser>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defRPr lang="ru-RU" sz="1400" b="0" i="0" u="none" strike="noStrike" kern="1200" spc="0" baseline="0">
                <a:solidFill>
                  <a:srgbClr val="5A3606"/>
                </a:solidFill>
                <a:latin typeface="+mn-lt"/>
                <a:ea typeface="+mn-ea"/>
                <a:cs typeface="+mn-cs"/>
              </a:defRPr>
            </a:pPr>
            <a:r>
              <a:rPr lang="ru-RU" sz="1400" b="0" i="0" u="none" strike="noStrike" kern="1200" spc="0" baseline="0">
                <a:solidFill>
                  <a:srgbClr val="5A3606"/>
                </a:solidFill>
                <a:latin typeface="+mn-lt"/>
                <a:ea typeface="+mn-ea"/>
                <a:cs typeface="+mn-cs"/>
              </a:rPr>
              <a:t>Система налогообложения</a:t>
            </a:r>
          </a:p>
        </c:rich>
      </c:tx>
      <c:layout/>
      <c:spPr>
        <a:noFill/>
        <a:ln>
          <a:noFill/>
        </a:ln>
        <a:effectLst/>
      </c:spPr>
    </c:title>
    <c:plotArea>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49C-4DE0-BB8C-B5115C509162}"/>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49C-4DE0-BB8C-B5115C509162}"/>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49C-4DE0-BB8C-B5115C509162}"/>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949C-4DE0-BB8C-B5115C509162}"/>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949C-4DE0-BB8C-B5115C509162}"/>
              </c:ext>
            </c:extLst>
          </c:dPt>
          <c:dLbls>
            <c:dLbl>
              <c:idx val="3"/>
              <c:layout>
                <c:manualLayout>
                  <c:x val="5.7832422586520434E-3"/>
                  <c:y val="3.125879043600565E-2"/>
                </c:manualLayout>
              </c:layout>
              <c:dLblPos val="bestFit"/>
              <c:showCatName val="1"/>
              <c:showPercent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49C-4DE0-BB8C-B5115C509162}"/>
                </c:ext>
              </c:extLst>
            </c:dLbl>
            <c:dLbl>
              <c:idx val="4"/>
              <c:layout>
                <c:manualLayout>
                  <c:x val="0"/>
                  <c:y val="3.5724331926863577E-2"/>
                </c:manualLayout>
              </c:layout>
              <c:dLblPos val="bestFit"/>
              <c:showCatName val="1"/>
              <c:showPercent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49C-4DE0-BB8C-B5115C509162}"/>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ru-RU"/>
              </a:p>
            </c:txPr>
            <c:dLblPos val="outEnd"/>
            <c:showCatName val="1"/>
            <c:showPercent val="1"/>
            <c:separator>
</c:separator>
            <c:extLst xmlns:c16r2="http://schemas.microsoft.com/office/drawing/2015/06/chart">
              <c:ext xmlns:c15="http://schemas.microsoft.com/office/drawing/2012/chart" uri="{CE6537A1-D6FC-4f65-9D91-7224C49458BB}"/>
            </c:extLst>
          </c:dLbls>
          <c:cat>
            <c:strRef>
              <c:f>Налог!$G$8:$G$12</c:f>
              <c:strCache>
                <c:ptCount val="5"/>
                <c:pt idx="0">
                  <c:v>УСНО</c:v>
                </c:pt>
                <c:pt idx="1">
                  <c:v>ОСНО</c:v>
                </c:pt>
                <c:pt idx="2">
                  <c:v>НПД</c:v>
                </c:pt>
                <c:pt idx="3">
                  <c:v>Патент</c:v>
                </c:pt>
                <c:pt idx="4">
                  <c:v>ЕСХН</c:v>
                </c:pt>
              </c:strCache>
            </c:strRef>
          </c:cat>
          <c:val>
            <c:numRef>
              <c:f>Налог!$H$8:$H$12</c:f>
              <c:numCache>
                <c:formatCode>General</c:formatCode>
                <c:ptCount val="5"/>
                <c:pt idx="0">
                  <c:v>216</c:v>
                </c:pt>
                <c:pt idx="1">
                  <c:v>112</c:v>
                </c:pt>
                <c:pt idx="2">
                  <c:v>111</c:v>
                </c:pt>
                <c:pt idx="3">
                  <c:v>41</c:v>
                </c:pt>
                <c:pt idx="4">
                  <c:v>21</c:v>
                </c:pt>
              </c:numCache>
            </c:numRef>
          </c:val>
          <c:extLst xmlns:c16r2="http://schemas.microsoft.com/office/drawing/2015/06/chart">
            <c:ext xmlns:c16="http://schemas.microsoft.com/office/drawing/2014/chart" uri="{C3380CC4-5D6E-409C-BE32-E72D297353CC}">
              <c16:uniqueId val="{0000000A-949C-4DE0-BB8C-B5115C509162}"/>
            </c:ext>
          </c:extLst>
        </c:ser>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lgn="ctr" rtl="0">
              <a:defRPr lang="ru-RU" sz="1400" b="0" i="0" u="none" strike="noStrike" kern="1200" spc="0" baseline="0">
                <a:solidFill>
                  <a:srgbClr val="5A3606"/>
                </a:solidFill>
                <a:latin typeface="+mn-lt"/>
                <a:ea typeface="+mn-ea"/>
                <a:cs typeface="+mn-cs"/>
              </a:defRPr>
            </a:pPr>
            <a:r>
              <a:rPr lang="ru-RU" sz="1400" b="0" i="0" u="none" strike="noStrike" kern="1200" spc="0" baseline="0">
                <a:solidFill>
                  <a:srgbClr val="5A3606"/>
                </a:solidFill>
                <a:latin typeface="+mn-lt"/>
                <a:ea typeface="+mn-ea"/>
                <a:cs typeface="+mn-cs"/>
              </a:rPr>
              <a:t>Орг.-прав. форма</a:t>
            </a:r>
          </a:p>
        </c:rich>
      </c:tx>
      <c:layout/>
      <c:spPr>
        <a:noFill/>
        <a:ln>
          <a:noFill/>
        </a:ln>
        <a:effectLst/>
      </c:spPr>
    </c:title>
    <c:plotArea>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A7D6-45FB-A6C5-161C9F81099F}"/>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A7D6-45FB-A6C5-161C9F81099F}"/>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A7D6-45FB-A6C5-161C9F81099F}"/>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A7D6-45FB-A6C5-161C9F81099F}"/>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A7D6-45FB-A6C5-161C9F81099F}"/>
              </c:ext>
            </c:extLst>
          </c:dPt>
          <c:dPt>
            <c:idx val="5"/>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A7D6-45FB-A6C5-161C9F81099F}"/>
              </c:ext>
            </c:extLst>
          </c:dPt>
          <c:dLbls>
            <c:dLbl>
              <c:idx val="2"/>
              <c:layout>
                <c:manualLayout>
                  <c:x val="-8.6748633879781462E-2"/>
                  <c:y val="4.465541490857948E-2"/>
                </c:manualLayout>
              </c:layout>
              <c:dLblPos val="bestFit"/>
              <c:showCatName val="1"/>
              <c:showPercent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7D6-45FB-A6C5-161C9F81099F}"/>
                </c:ext>
              </c:extLst>
            </c:dLbl>
            <c:dLbl>
              <c:idx val="3"/>
              <c:layout>
                <c:manualLayout>
                  <c:x val="-4.6265938069216764E-2"/>
                  <c:y val="-4.4655414908579459E-2"/>
                </c:manualLayout>
              </c:layout>
              <c:dLblPos val="bestFit"/>
              <c:showCatName val="1"/>
              <c:showPercent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7D6-45FB-A6C5-161C9F81099F}"/>
                </c:ext>
              </c:extLst>
            </c:dLbl>
            <c:dLbl>
              <c:idx val="4"/>
              <c:layout>
                <c:manualLayout>
                  <c:x val="2.6024590163934425E-2"/>
                  <c:y val="-4.465541490857948E-2"/>
                </c:manualLayout>
              </c:layout>
              <c:dLblPos val="bestFit"/>
              <c:showCatName val="1"/>
              <c:showPercent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7D6-45FB-A6C5-161C9F81099F}"/>
                </c:ext>
              </c:extLst>
            </c:dLbl>
            <c:dLbl>
              <c:idx val="5"/>
              <c:layout>
                <c:manualLayout>
                  <c:x val="2.3132969034608378E-2"/>
                  <c:y val="8.0379746835443036E-2"/>
                </c:manualLayout>
              </c:layout>
              <c:dLblPos val="bestFit"/>
              <c:showCatName val="1"/>
              <c:showPercent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7D6-45FB-A6C5-161C9F81099F}"/>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ru-RU"/>
              </a:p>
            </c:txPr>
            <c:dLblPos val="outEnd"/>
            <c:showCatName val="1"/>
            <c:showPercent val="1"/>
            <c:separator>
</c:separator>
            <c:extLst xmlns:c16r2="http://schemas.microsoft.com/office/drawing/2015/06/chart">
              <c:ext xmlns:c15="http://schemas.microsoft.com/office/drawing/2012/chart" uri="{CE6537A1-D6FC-4f65-9D91-7224C49458BB}"/>
            </c:extLst>
          </c:dLbls>
          <c:cat>
            <c:strRef>
              <c:f>ОПФ!$G$7:$G$12</c:f>
              <c:strCache>
                <c:ptCount val="6"/>
                <c:pt idx="0">
                  <c:v>ООО</c:v>
                </c:pt>
                <c:pt idx="1">
                  <c:v>ИП</c:v>
                </c:pt>
                <c:pt idx="2">
                  <c:v>СЗ</c:v>
                </c:pt>
                <c:pt idx="3">
                  <c:v>ГКФХ</c:v>
                </c:pt>
                <c:pt idx="4">
                  <c:v>АО</c:v>
                </c:pt>
                <c:pt idx="5">
                  <c:v>СПК</c:v>
                </c:pt>
              </c:strCache>
            </c:strRef>
          </c:cat>
          <c:val>
            <c:numRef>
              <c:f>ОПФ!$H$7:$H$12</c:f>
              <c:numCache>
                <c:formatCode>General</c:formatCode>
                <c:ptCount val="6"/>
                <c:pt idx="0">
                  <c:v>189</c:v>
                </c:pt>
                <c:pt idx="1">
                  <c:v>176</c:v>
                </c:pt>
                <c:pt idx="2">
                  <c:v>106</c:v>
                </c:pt>
                <c:pt idx="3">
                  <c:v>22</c:v>
                </c:pt>
                <c:pt idx="4">
                  <c:v>6</c:v>
                </c:pt>
                <c:pt idx="5">
                  <c:v>2</c:v>
                </c:pt>
              </c:numCache>
            </c:numRef>
          </c:val>
          <c:extLst xmlns:c16r2="http://schemas.microsoft.com/office/drawing/2015/06/chart">
            <c:ext xmlns:c16="http://schemas.microsoft.com/office/drawing/2014/chart" uri="{C3380CC4-5D6E-409C-BE32-E72D297353CC}">
              <c16:uniqueId val="{0000000C-A7D6-45FB-A6C5-161C9F81099F}"/>
            </c:ext>
          </c:extLst>
        </c:ser>
        <c:dLbls/>
        <c:firstSliceAng val="62"/>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5" y="2"/>
            <a:ext cx="2945659" cy="496490"/>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lvl1pPr>
              <a:defRPr sz="1200"/>
            </a:lvl1pPr>
          </a:lstStyle>
          <a:p>
            <a:endParaRPr lang="ru-RU"/>
          </a:p>
        </p:txBody>
      </p:sp>
      <p:sp>
        <p:nvSpPr>
          <p:cNvPr id="26627" name="Rectangle 3"/>
          <p:cNvSpPr>
            <a:spLocks noGrp="1" noChangeArrowheads="1"/>
          </p:cNvSpPr>
          <p:nvPr>
            <p:ph type="dt" sz="quarter" idx="1"/>
          </p:nvPr>
        </p:nvSpPr>
        <p:spPr bwMode="auto">
          <a:xfrm>
            <a:off x="3850448" y="2"/>
            <a:ext cx="2945659" cy="496490"/>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lvl1pPr algn="r">
              <a:defRPr sz="1200"/>
            </a:lvl1pPr>
          </a:lstStyle>
          <a:p>
            <a:fld id="{B76A8ECD-D3F8-4CB7-ADA6-DB927FE53768}" type="datetimeFigureOut">
              <a:rPr lang="ru-RU"/>
              <a:pPr/>
              <a:t>16.06.2023</a:t>
            </a:fld>
            <a:endParaRPr lang="ru-RU"/>
          </a:p>
        </p:txBody>
      </p:sp>
      <p:sp>
        <p:nvSpPr>
          <p:cNvPr id="26628" name="Rectangle 4"/>
          <p:cNvSpPr>
            <a:spLocks noGrp="1" noChangeArrowheads="1"/>
          </p:cNvSpPr>
          <p:nvPr>
            <p:ph type="ftr" sz="quarter" idx="2"/>
          </p:nvPr>
        </p:nvSpPr>
        <p:spPr bwMode="auto">
          <a:xfrm>
            <a:off x="5" y="9431603"/>
            <a:ext cx="2945659" cy="496490"/>
          </a:xfrm>
          <a:prstGeom prst="rect">
            <a:avLst/>
          </a:prstGeom>
          <a:noFill/>
          <a:ln w="9525">
            <a:noFill/>
            <a:miter lim="800000"/>
            <a:headEnd/>
            <a:tailEnd/>
          </a:ln>
          <a:effectLst/>
        </p:spPr>
        <p:txBody>
          <a:bodyPr vert="horz" wrap="square" lIns="91412" tIns="45706" rIns="91412" bIns="45706" numCol="1" anchor="b" anchorCtr="0" compatLnSpc="1">
            <a:prstTxWarp prst="textNoShape">
              <a:avLst/>
            </a:prstTxWarp>
          </a:bodyPr>
          <a:lstStyle>
            <a:lvl1pPr>
              <a:defRPr sz="1200"/>
            </a:lvl1pPr>
          </a:lstStyle>
          <a:p>
            <a:endParaRPr lang="ru-RU"/>
          </a:p>
        </p:txBody>
      </p:sp>
      <p:sp>
        <p:nvSpPr>
          <p:cNvPr id="26629" name="Rectangle 5"/>
          <p:cNvSpPr>
            <a:spLocks noGrp="1" noChangeArrowheads="1"/>
          </p:cNvSpPr>
          <p:nvPr>
            <p:ph type="sldNum" sz="quarter" idx="3"/>
          </p:nvPr>
        </p:nvSpPr>
        <p:spPr bwMode="auto">
          <a:xfrm>
            <a:off x="3850448" y="9431603"/>
            <a:ext cx="2945659" cy="496490"/>
          </a:xfrm>
          <a:prstGeom prst="rect">
            <a:avLst/>
          </a:prstGeom>
          <a:noFill/>
          <a:ln w="9525">
            <a:noFill/>
            <a:miter lim="800000"/>
            <a:headEnd/>
            <a:tailEnd/>
          </a:ln>
          <a:effectLst/>
        </p:spPr>
        <p:txBody>
          <a:bodyPr vert="horz" wrap="square" lIns="91412" tIns="45706" rIns="91412" bIns="45706" numCol="1" anchor="b" anchorCtr="0" compatLnSpc="1">
            <a:prstTxWarp prst="textNoShape">
              <a:avLst/>
            </a:prstTxWarp>
          </a:bodyPr>
          <a:lstStyle>
            <a:lvl1pPr algn="r">
              <a:defRPr sz="1200"/>
            </a:lvl1pPr>
          </a:lstStyle>
          <a:p>
            <a:fld id="{9C4308CA-9ECD-4938-A3B7-3AB3B4BEC9D7}" type="slidenum">
              <a:rPr lang="ru-RU"/>
              <a:pPr/>
              <a:t>‹#›</a:t>
            </a:fld>
            <a:endParaRPr lang="ru-RU"/>
          </a:p>
        </p:txBody>
      </p:sp>
    </p:spTree>
    <p:extLst>
      <p:ext uri="{BB962C8B-B14F-4D97-AF65-F5344CB8AC3E}">
        <p14:creationId xmlns:p14="http://schemas.microsoft.com/office/powerpoint/2010/main" xmlns="" val="28304342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5" y="1"/>
            <a:ext cx="2945659" cy="498215"/>
          </a:xfrm>
          <a:prstGeom prst="rect">
            <a:avLst/>
          </a:prstGeom>
        </p:spPr>
        <p:txBody>
          <a:bodyPr vert="horz" lIns="91412" tIns="45706" rIns="91412" bIns="45706" rtlCol="0"/>
          <a:lstStyle>
            <a:lvl1pPr algn="l" defTabSz="913913"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8" y="1"/>
            <a:ext cx="2945659" cy="498215"/>
          </a:xfrm>
          <a:prstGeom prst="rect">
            <a:avLst/>
          </a:prstGeom>
        </p:spPr>
        <p:txBody>
          <a:bodyPr vert="horz" lIns="91412" tIns="45706" rIns="91412" bIns="45706" rtlCol="0"/>
          <a:lstStyle>
            <a:lvl1pPr algn="r" defTabSz="913913" fontAlgn="auto">
              <a:spcBef>
                <a:spcPts val="0"/>
              </a:spcBef>
              <a:spcAft>
                <a:spcPts val="0"/>
              </a:spcAft>
              <a:defRPr sz="1200" smtClean="0">
                <a:latin typeface="+mn-lt"/>
                <a:cs typeface="+mn-cs"/>
              </a:defRPr>
            </a:lvl1pPr>
          </a:lstStyle>
          <a:p>
            <a:pPr>
              <a:defRPr/>
            </a:pPr>
            <a:fld id="{E600AE7D-F9E9-4F84-A156-86B40493E244}" type="datetimeFigureOut">
              <a:rPr lang="ru-RU"/>
              <a:pPr>
                <a:defRPr/>
              </a:pPr>
              <a:t>16.06.2023</a:t>
            </a:fld>
            <a:endParaRPr lang="ru-RU"/>
          </a:p>
        </p:txBody>
      </p:sp>
      <p:sp>
        <p:nvSpPr>
          <p:cNvPr id="4" name="Образ слайда 3"/>
          <p:cNvSpPr>
            <a:spLocks noGrp="1" noRot="1" noChangeAspect="1"/>
          </p:cNvSpPr>
          <p:nvPr>
            <p:ph type="sldImg" idx="2"/>
          </p:nvPr>
        </p:nvSpPr>
        <p:spPr>
          <a:xfrm>
            <a:off x="981075" y="1243013"/>
            <a:ext cx="4835525" cy="3348037"/>
          </a:xfrm>
          <a:prstGeom prst="rect">
            <a:avLst/>
          </a:prstGeom>
          <a:noFill/>
          <a:ln w="12700">
            <a:solidFill>
              <a:prstClr val="black"/>
            </a:solidFill>
          </a:ln>
        </p:spPr>
        <p:txBody>
          <a:bodyPr vert="horz" lIns="91412" tIns="45706" rIns="91412" bIns="45706" rtlCol="0" anchor="ctr"/>
          <a:lstStyle/>
          <a:p>
            <a:pPr lvl="0"/>
            <a:endParaRPr lang="ru-RU" noProof="0"/>
          </a:p>
        </p:txBody>
      </p:sp>
      <p:sp>
        <p:nvSpPr>
          <p:cNvPr id="5" name="Заметки 4"/>
          <p:cNvSpPr>
            <a:spLocks noGrp="1"/>
          </p:cNvSpPr>
          <p:nvPr>
            <p:ph type="body" sz="quarter" idx="3"/>
          </p:nvPr>
        </p:nvSpPr>
        <p:spPr>
          <a:xfrm>
            <a:off x="679768" y="4778726"/>
            <a:ext cx="5438140" cy="3909864"/>
          </a:xfrm>
          <a:prstGeom prst="rect">
            <a:avLst/>
          </a:prstGeom>
        </p:spPr>
        <p:txBody>
          <a:bodyPr vert="horz" lIns="91412" tIns="45706" rIns="91412" bIns="45706"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5" y="9431599"/>
            <a:ext cx="2945659" cy="498215"/>
          </a:xfrm>
          <a:prstGeom prst="rect">
            <a:avLst/>
          </a:prstGeom>
        </p:spPr>
        <p:txBody>
          <a:bodyPr vert="horz" lIns="91412" tIns="45706" rIns="91412" bIns="45706" rtlCol="0" anchor="b"/>
          <a:lstStyle>
            <a:lvl1pPr algn="l" defTabSz="913913"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8" y="9431599"/>
            <a:ext cx="2945659" cy="498215"/>
          </a:xfrm>
          <a:prstGeom prst="rect">
            <a:avLst/>
          </a:prstGeom>
        </p:spPr>
        <p:txBody>
          <a:bodyPr vert="horz" lIns="91412" tIns="45706" rIns="91412" bIns="45706" rtlCol="0" anchor="b"/>
          <a:lstStyle>
            <a:lvl1pPr algn="r" defTabSz="913913" fontAlgn="auto">
              <a:spcBef>
                <a:spcPts val="0"/>
              </a:spcBef>
              <a:spcAft>
                <a:spcPts val="0"/>
              </a:spcAft>
              <a:defRPr sz="1200" smtClean="0">
                <a:latin typeface="+mn-lt"/>
                <a:cs typeface="+mn-cs"/>
              </a:defRPr>
            </a:lvl1pPr>
          </a:lstStyle>
          <a:p>
            <a:pPr>
              <a:defRPr/>
            </a:pPr>
            <a:fld id="{FFCAF51E-F1B1-43A5-A16B-11FDE87028DC}" type="slidenum">
              <a:rPr lang="ru-RU"/>
              <a:pPr>
                <a:defRPr/>
              </a:pPr>
              <a:t>‹#›</a:t>
            </a:fld>
            <a:endParaRPr lang="ru-RU"/>
          </a:p>
        </p:txBody>
      </p:sp>
    </p:spTree>
    <p:extLst>
      <p:ext uri="{BB962C8B-B14F-4D97-AF65-F5344CB8AC3E}">
        <p14:creationId xmlns:p14="http://schemas.microsoft.com/office/powerpoint/2010/main" xmlns="" val="123514441"/>
      </p:ext>
    </p:extLst>
  </p:cSld>
  <p:clrMap bg1="lt1" tx1="dk1" bg2="lt2" tx2="dk2" accent1="accent1" accent2="accent2" accent3="accent3" accent4="accent4" accent5="accent5" accent6="accent6" hlink="hlink" folHlink="folHlink"/>
  <p:hf hdr="0" dt="0"/>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488" algn="l" defTabSz="914195" rtl="0" eaLnBrk="1" latinLnBrk="0" hangingPunct="1">
      <a:defRPr sz="1200" kern="1200">
        <a:solidFill>
          <a:schemeClr val="tx1"/>
        </a:solidFill>
        <a:latin typeface="+mn-lt"/>
        <a:ea typeface="+mn-ea"/>
        <a:cs typeface="+mn-cs"/>
      </a:defRPr>
    </a:lvl6pPr>
    <a:lvl7pPr marL="2742585" algn="l" defTabSz="914195" rtl="0" eaLnBrk="1" latinLnBrk="0" hangingPunct="1">
      <a:defRPr sz="1200" kern="1200">
        <a:solidFill>
          <a:schemeClr val="tx1"/>
        </a:solidFill>
        <a:latin typeface="+mn-lt"/>
        <a:ea typeface="+mn-ea"/>
        <a:cs typeface="+mn-cs"/>
      </a:defRPr>
    </a:lvl7pPr>
    <a:lvl8pPr marL="3199682" algn="l" defTabSz="914195" rtl="0" eaLnBrk="1" latinLnBrk="0" hangingPunct="1">
      <a:defRPr sz="1200" kern="1200">
        <a:solidFill>
          <a:schemeClr val="tx1"/>
        </a:solidFill>
        <a:latin typeface="+mn-lt"/>
        <a:ea typeface="+mn-ea"/>
        <a:cs typeface="+mn-cs"/>
      </a:defRPr>
    </a:lvl8pPr>
    <a:lvl9pPr marL="3656779" algn="l" defTabSz="91419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917825" y="2182813"/>
            <a:ext cx="5557838" cy="4602162"/>
            <a:chOff x="1663" y="1348"/>
            <a:chExt cx="3167" cy="2841"/>
          </a:xfrm>
        </p:grpSpPr>
        <p:sp>
          <p:nvSpPr>
            <p:cNvPr id="5" name="McK Confidential" hidden="1"/>
            <p:cNvSpPr txBox="1">
              <a:spLocks noChangeArrowheads="1"/>
            </p:cNvSpPr>
            <p:nvPr userDrawn="1"/>
          </p:nvSpPr>
          <p:spPr bwMode="auto">
            <a:xfrm>
              <a:off x="1663" y="1348"/>
              <a:ext cx="936" cy="133"/>
            </a:xfrm>
            <a:prstGeom prst="rect">
              <a:avLst/>
            </a:prstGeom>
            <a:noFill/>
            <a:ln>
              <a:noFill/>
            </a:ln>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CONFIDENTIAL</a:t>
              </a:r>
            </a:p>
          </p:txBody>
        </p:sp>
        <p:sp>
          <p:nvSpPr>
            <p:cNvPr id="6" name="McK Document" hidden="1"/>
            <p:cNvSpPr txBox="1">
              <a:spLocks noChangeArrowheads="1"/>
            </p:cNvSpPr>
            <p:nvPr userDrawn="1"/>
          </p:nvSpPr>
          <p:spPr bwMode="auto">
            <a:xfrm>
              <a:off x="1663" y="3050"/>
              <a:ext cx="3167" cy="132"/>
            </a:xfrm>
            <a:prstGeom prst="rect">
              <a:avLst/>
            </a:prstGeom>
            <a:noFill/>
            <a:ln>
              <a:noFill/>
            </a:ln>
          </p:spPr>
          <p:txBody>
            <a:bodyPr lIns="0" tIns="0" rIns="0" bIns="0" anchor="b">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Document</a:t>
              </a:r>
            </a:p>
          </p:txBody>
        </p:sp>
        <p:sp>
          <p:nvSpPr>
            <p:cNvPr id="7" name="McK Date" hidden="1"/>
            <p:cNvSpPr txBox="1">
              <a:spLocks noChangeArrowheads="1"/>
            </p:cNvSpPr>
            <p:nvPr userDrawn="1"/>
          </p:nvSpPr>
          <p:spPr bwMode="auto">
            <a:xfrm>
              <a:off x="1663" y="3216"/>
              <a:ext cx="3167" cy="133"/>
            </a:xfrm>
            <a:prstGeom prst="rect">
              <a:avLst/>
            </a:prstGeom>
            <a:noFill/>
            <a:ln>
              <a:noFill/>
            </a:ln>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Date</a:t>
              </a:r>
            </a:p>
          </p:txBody>
        </p:sp>
        <p:sp>
          <p:nvSpPr>
            <p:cNvPr id="8" name="McK Disclaimer" hidden="1"/>
            <p:cNvSpPr>
              <a:spLocks noChangeArrowheads="1"/>
            </p:cNvSpPr>
            <p:nvPr userDrawn="1">
              <p:custDataLst>
                <p:tags r:id="rId5"/>
              </p:custDataLst>
            </p:nvPr>
          </p:nvSpPr>
          <p:spPr bwMode="auto">
            <a:xfrm>
              <a:off x="1663" y="3761"/>
              <a:ext cx="2303" cy="428"/>
            </a:xfrm>
            <a:prstGeom prst="rect">
              <a:avLst/>
            </a:prstGeom>
            <a:noFill/>
            <a:ln>
              <a:noFill/>
            </a:ln>
          </p:spPr>
          <p:txBody>
            <a:bodyPr lIns="0" tIns="0" rIns="0" bIns="0" anchor="b">
              <a:spAutoFit/>
            </a:bodyPr>
            <a:lstStyle>
              <a:lvl1pPr defTabSz="804863">
                <a:defRPr kumimoji="1" sz="1600">
                  <a:solidFill>
                    <a:schemeClr val="tx1"/>
                  </a:solidFill>
                  <a:latin typeface="Arial" pitchFamily="34" charset="0"/>
                  <a:ea typeface="ＭＳ Ｐゴシック" pitchFamily="34" charset="-128"/>
                </a:defRPr>
              </a:lvl1pPr>
              <a:lvl2pPr marL="742950" indent="-285750" defTabSz="804863">
                <a:defRPr kumimoji="1" sz="1600">
                  <a:solidFill>
                    <a:schemeClr val="tx1"/>
                  </a:solidFill>
                  <a:latin typeface="Arial" pitchFamily="34" charset="0"/>
                  <a:ea typeface="ＭＳ Ｐゴシック" pitchFamily="34" charset="-128"/>
                </a:defRPr>
              </a:lvl2pPr>
              <a:lvl3pPr marL="1143000" indent="-228600" defTabSz="804863">
                <a:defRPr kumimoji="1" sz="1600">
                  <a:solidFill>
                    <a:schemeClr val="tx1"/>
                  </a:solidFill>
                  <a:latin typeface="Arial" pitchFamily="34" charset="0"/>
                  <a:ea typeface="ＭＳ Ｐゴシック" pitchFamily="34" charset="-128"/>
                </a:defRPr>
              </a:lvl3pPr>
              <a:lvl4pPr marL="1600200" indent="-228600" defTabSz="804863">
                <a:defRPr kumimoji="1" sz="1600">
                  <a:solidFill>
                    <a:schemeClr val="tx1"/>
                  </a:solidFill>
                  <a:latin typeface="Arial" pitchFamily="34" charset="0"/>
                  <a:ea typeface="ＭＳ Ｐゴシック" pitchFamily="34" charset="-128"/>
                </a:defRPr>
              </a:lvl4pPr>
              <a:lvl5pPr marL="2057400" indent="-228600" defTabSz="804863">
                <a:defRPr kumimoji="1" sz="1600">
                  <a:solidFill>
                    <a:schemeClr val="tx1"/>
                  </a:solidFill>
                  <a:latin typeface="Arial" pitchFamily="34" charset="0"/>
                  <a:ea typeface="ＭＳ Ｐゴシック" pitchFamily="34" charset="-128"/>
                </a:defRPr>
              </a:lvl5pPr>
              <a:lvl6pPr marL="25146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9pPr>
            </a:lstStyle>
            <a:p>
              <a:pPr eaLnBrk="0" hangingPunct="0">
                <a:defRPr/>
              </a:pPr>
              <a:r>
                <a:rPr kumimoji="0" lang="en-US" altLang="ru-RU" sz="90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9" name="Rectangle 1040"/>
          <p:cNvSpPr>
            <a:spLocks noChangeArrowheads="1"/>
          </p:cNvSpPr>
          <p:nvPr userDrawn="1">
            <p:custDataLst>
              <p:tags r:id="rId1"/>
            </p:custDataLst>
          </p:nvPr>
        </p:nvSpPr>
        <p:spPr bwMode="auto">
          <a:xfrm rot="10800000" flipH="1" flipV="1">
            <a:off x="0" y="433388"/>
            <a:ext cx="2262188" cy="6424612"/>
          </a:xfrm>
          <a:prstGeom prst="rect">
            <a:avLst/>
          </a:prstGeom>
          <a:solidFill>
            <a:srgbClr val="E1E2E3"/>
          </a:soli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 name="Rectangle 1041"/>
          <p:cNvSpPr>
            <a:spLocks noChangeArrowheads="1"/>
          </p:cNvSpPr>
          <p:nvPr userDrawn="1">
            <p:custDataLst>
              <p:tags r:id="rId2"/>
            </p:custDataLst>
          </p:nvPr>
        </p:nvSpPr>
        <p:spPr bwMode="auto">
          <a:xfrm rot="10800000" flipH="1">
            <a:off x="2233613" y="0"/>
            <a:ext cx="174625" cy="6872288"/>
          </a:xfrm>
          <a:prstGeom prst="rect">
            <a:avLst/>
          </a:prstGeom>
          <a:gradFill rotWithShape="1">
            <a:gsLst>
              <a:gs pos="0">
                <a:srgbClr val="004E8E"/>
              </a:gs>
              <a:gs pos="100000">
                <a:srgbClr val="FFFFFF"/>
              </a:gs>
            </a:gsLst>
            <a:lin ang="0" scaled="1"/>
          </a:gra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1" name="Rectangle 1042"/>
          <p:cNvSpPr>
            <a:spLocks noChangeArrowheads="1"/>
          </p:cNvSpPr>
          <p:nvPr userDrawn="1">
            <p:custDataLst>
              <p:tags r:id="rId3"/>
            </p:custDataLst>
          </p:nvPr>
        </p:nvSpPr>
        <p:spPr bwMode="auto">
          <a:xfrm rot="5400000">
            <a:off x="4706938" y="-4721226"/>
            <a:ext cx="490538" cy="9929813"/>
          </a:xfrm>
          <a:prstGeom prst="rect">
            <a:avLst/>
          </a:prstGeom>
          <a:solidFill>
            <a:srgbClr val="004E8E"/>
          </a:soli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2" name="Rectangle 1043"/>
          <p:cNvSpPr>
            <a:spLocks noChangeArrowheads="1"/>
          </p:cNvSpPr>
          <p:nvPr userDrawn="1">
            <p:custDataLst>
              <p:tags r:id="rId4"/>
            </p:custDataLst>
          </p:nvPr>
        </p:nvSpPr>
        <p:spPr bwMode="auto">
          <a:xfrm rot="16200000" flipV="1">
            <a:off x="4879975" y="1835150"/>
            <a:ext cx="144463" cy="9929813"/>
          </a:xfrm>
          <a:prstGeom prst="rect">
            <a:avLst/>
          </a:prstGeom>
          <a:solidFill>
            <a:srgbClr val="004E8E"/>
          </a:solidFill>
          <a:ln>
            <a:noFill/>
          </a:ln>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868828" name="Rectangle 1052"/>
          <p:cNvSpPr>
            <a:spLocks noGrp="1" noChangeArrowheads="1"/>
          </p:cNvSpPr>
          <p:nvPr>
            <p:ph type="ctrTitle"/>
          </p:nvPr>
        </p:nvSpPr>
        <p:spPr>
          <a:xfrm>
            <a:off x="3904995" y="3096971"/>
            <a:ext cx="5418302" cy="430887"/>
          </a:xfrm>
        </p:spPr>
        <p:txBody>
          <a:bodyPr anchor="ctr"/>
          <a:lstStyle>
            <a:lvl1pPr>
              <a:defRPr sz="2800" b="1"/>
            </a:lvl1pPr>
          </a:lstStyle>
          <a:p>
            <a:r>
              <a:rPr lang="en-US" dirty="0"/>
              <a:t>Click to edit Master title style</a:t>
            </a:r>
          </a:p>
        </p:txBody>
      </p:sp>
      <p:sp>
        <p:nvSpPr>
          <p:cNvPr id="1868829" name="Rectangle 1053"/>
          <p:cNvSpPr>
            <a:spLocks noGrp="1" noChangeArrowheads="1"/>
          </p:cNvSpPr>
          <p:nvPr>
            <p:ph type="subTitle" idx="1"/>
          </p:nvPr>
        </p:nvSpPr>
        <p:spPr>
          <a:xfrm>
            <a:off x="3904996" y="4261552"/>
            <a:ext cx="4346706" cy="276999"/>
          </a:xfrm>
        </p:spPr>
        <p:txBody>
          <a:bodyPr/>
          <a:lstStyle>
            <a:lvl1pPr>
              <a:defRPr sz="1800">
                <a:solidFill>
                  <a:srgbClr val="000000"/>
                </a:solidFill>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35C6A0B1-8A38-4A9D-916C-09223C1737FE}" type="slidenum">
              <a:rPr lang="en-US" altLang="ru-RU"/>
              <a:pPr>
                <a:defRPr/>
              </a:pPr>
              <a:t>‹#›</a:t>
            </a:fld>
            <a:endParaRPr lang="en-US"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A75F70F0-0F10-43DB-B21C-44BBECAE22B0}"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8"/>
          <p:cNvSpPr>
            <a:spLocks noChangeArrowheads="1"/>
          </p:cNvSpPr>
          <p:nvPr userDrawn="1">
            <p:custDataLst>
              <p:tags r:id="rId5"/>
            </p:custDataLst>
          </p:nvPr>
        </p:nvSpPr>
        <p:spPr bwMode="auto">
          <a:xfrm rot="16200000" flipV="1">
            <a:off x="4901406" y="1867694"/>
            <a:ext cx="103188" cy="9906000"/>
          </a:xfrm>
          <a:prstGeom prst="rect">
            <a:avLst/>
          </a:prstGeom>
          <a:gradFill rotWithShape="1">
            <a:gsLst>
              <a:gs pos="0">
                <a:srgbClr val="004E8E"/>
              </a:gs>
              <a:gs pos="100000">
                <a:srgbClr val="FFFFFF"/>
              </a:gs>
            </a:gsLst>
            <a:lin ang="0" scaled="1"/>
          </a:gradFill>
          <a:ln>
            <a:noFill/>
          </a:ln>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027" name="Rectangle 4"/>
          <p:cNvSpPr>
            <a:spLocks noGrp="1" noChangeArrowheads="1"/>
          </p:cNvSpPr>
          <p:nvPr>
            <p:ph type="body" idx="1"/>
          </p:nvPr>
        </p:nvSpPr>
        <p:spPr bwMode="auto">
          <a:xfrm>
            <a:off x="134938" y="1298575"/>
            <a:ext cx="9526587" cy="1200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grpSp>
        <p:nvGrpSpPr>
          <p:cNvPr id="1028" name="McK Slide Elements"/>
          <p:cNvGrpSpPr>
            <a:grpSpLocks/>
          </p:cNvGrpSpPr>
          <p:nvPr/>
        </p:nvGrpSpPr>
        <p:grpSpPr bwMode="auto">
          <a:xfrm>
            <a:off x="134938" y="542925"/>
            <a:ext cx="9526587" cy="6288088"/>
            <a:chOff x="77" y="335"/>
            <a:chExt cx="5429" cy="3882"/>
          </a:xfrm>
        </p:grpSpPr>
        <p:sp>
          <p:nvSpPr>
            <p:cNvPr id="2" name="McK Measure" hidden="1"/>
            <p:cNvSpPr txBox="1">
              <a:spLocks noChangeArrowheads="1"/>
            </p:cNvSpPr>
            <p:nvPr userDrawn="1"/>
          </p:nvSpPr>
          <p:spPr bwMode="auto">
            <a:xfrm>
              <a:off x="77" y="335"/>
              <a:ext cx="5429" cy="152"/>
            </a:xfrm>
            <a:prstGeom prst="rect">
              <a:avLst/>
            </a:prstGeom>
            <a:noFill/>
            <a:ln>
              <a:noFill/>
            </a:ln>
          </p:spPr>
          <p:txBody>
            <a:bodyPr lIns="0" tIns="0" rIns="0" bIns="0">
              <a:spAutoFit/>
            </a:bodyPr>
            <a:lstStyle>
              <a:lvl1pPr defTabSz="895350">
                <a:defRPr kumimoji="1" sz="2400">
                  <a:solidFill>
                    <a:schemeClr val="tx1"/>
                  </a:solidFill>
                  <a:latin typeface="Arial" charset="0"/>
                  <a:ea typeface="Arial" charset="0"/>
                  <a:cs typeface="Arial" charset="0"/>
                </a:defRPr>
              </a:lvl1pPr>
              <a:lvl2pPr marL="742950" indent="-285750" defTabSz="895350">
                <a:defRPr kumimoji="1" sz="2400">
                  <a:solidFill>
                    <a:schemeClr val="tx1"/>
                  </a:solidFill>
                  <a:latin typeface="Arial" charset="0"/>
                  <a:ea typeface="Arial" charset="0"/>
                </a:defRPr>
              </a:lvl2pPr>
              <a:lvl3pPr marL="1143000" indent="-228600" defTabSz="895350">
                <a:defRPr kumimoji="1" sz="2400">
                  <a:solidFill>
                    <a:schemeClr val="tx1"/>
                  </a:solidFill>
                  <a:latin typeface="Arial" charset="0"/>
                  <a:ea typeface="Arial" charset="0"/>
                </a:defRPr>
              </a:lvl3pPr>
              <a:lvl4pPr marL="1600200" indent="-228600" defTabSz="895350">
                <a:defRPr kumimoji="1" sz="2400">
                  <a:solidFill>
                    <a:schemeClr val="tx1"/>
                  </a:solidFill>
                  <a:latin typeface="Arial" charset="0"/>
                  <a:ea typeface="Arial" charset="0"/>
                </a:defRPr>
              </a:lvl4pPr>
              <a:lvl5pPr marL="2057400" indent="-228600" defTabSz="895350">
                <a:defRPr kumimoji="1" sz="2400">
                  <a:solidFill>
                    <a:schemeClr val="tx1"/>
                  </a:solidFill>
                  <a:latin typeface="Arial" charset="0"/>
                  <a:ea typeface="Arial" charset="0"/>
                </a:defRPr>
              </a:lvl5pPr>
              <a:lvl6pPr marL="2514600" indent="-228600" defTabSz="895350" fontAlgn="base">
                <a:spcBef>
                  <a:spcPct val="0"/>
                </a:spcBef>
                <a:spcAft>
                  <a:spcPct val="0"/>
                </a:spcAft>
                <a:defRPr kumimoji="1" sz="2400">
                  <a:solidFill>
                    <a:schemeClr val="tx1"/>
                  </a:solidFill>
                  <a:latin typeface="Arial" charset="0"/>
                  <a:ea typeface="Arial" charset="0"/>
                </a:defRPr>
              </a:lvl6pPr>
              <a:lvl7pPr marL="2971800" indent="-228600" defTabSz="895350" fontAlgn="base">
                <a:spcBef>
                  <a:spcPct val="0"/>
                </a:spcBef>
                <a:spcAft>
                  <a:spcPct val="0"/>
                </a:spcAft>
                <a:defRPr kumimoji="1" sz="2400">
                  <a:solidFill>
                    <a:schemeClr val="tx1"/>
                  </a:solidFill>
                  <a:latin typeface="Arial" charset="0"/>
                  <a:ea typeface="Arial" charset="0"/>
                </a:defRPr>
              </a:lvl7pPr>
              <a:lvl8pPr marL="3429000" indent="-228600" defTabSz="895350" fontAlgn="base">
                <a:spcBef>
                  <a:spcPct val="0"/>
                </a:spcBef>
                <a:spcAft>
                  <a:spcPct val="0"/>
                </a:spcAft>
                <a:defRPr kumimoji="1" sz="2400">
                  <a:solidFill>
                    <a:schemeClr val="tx1"/>
                  </a:solidFill>
                  <a:latin typeface="Arial" charset="0"/>
                  <a:ea typeface="Arial" charset="0"/>
                </a:defRPr>
              </a:lvl8pPr>
              <a:lvl9pPr marL="3886200" indent="-228600" defTabSz="895350" fontAlgn="base">
                <a:spcBef>
                  <a:spcPct val="0"/>
                </a:spcBef>
                <a:spcAft>
                  <a:spcPct val="0"/>
                </a:spcAft>
                <a:defRPr kumimoji="1" sz="2400">
                  <a:solidFill>
                    <a:schemeClr val="tx1"/>
                  </a:solidFill>
                  <a:latin typeface="Arial" charset="0"/>
                  <a:ea typeface="Arial" charset="0"/>
                </a:defRPr>
              </a:lvl9pPr>
            </a:lstStyle>
            <a:p>
              <a:pPr>
                <a:defRPr/>
              </a:pPr>
              <a:r>
                <a:rPr kumimoji="0" lang="en-US" sz="1600">
                  <a:solidFill>
                    <a:srgbClr val="000000"/>
                  </a:solidFill>
                </a:rPr>
                <a:t>Unit of measure</a:t>
              </a:r>
            </a:p>
          </p:txBody>
        </p:sp>
        <p:sp>
          <p:nvSpPr>
            <p:cNvPr id="1035" name="McK Footnote" hidden="1"/>
            <p:cNvSpPr txBox="1">
              <a:spLocks noChangeArrowheads="1"/>
            </p:cNvSpPr>
            <p:nvPr userDrawn="1"/>
          </p:nvSpPr>
          <p:spPr bwMode="auto">
            <a:xfrm>
              <a:off x="79" y="3966"/>
              <a:ext cx="5145" cy="251"/>
            </a:xfrm>
            <a:prstGeom prst="rect">
              <a:avLst/>
            </a:prstGeom>
            <a:noFill/>
            <a:ln>
              <a:noFill/>
            </a:ln>
          </p:spPr>
          <p:txBody>
            <a:bodyPr lIns="0" tIns="0" rIns="0" bIns="0" anchor="b">
              <a:spAutoFit/>
            </a:bodyPr>
            <a:lstStyle>
              <a:lvl1pPr marL="574675" indent="-574675" defTabSz="895350">
                <a:tabLst>
                  <a:tab pos="533400" algn="r"/>
                </a:tabLst>
                <a:defRPr kumimoji="1" sz="2400">
                  <a:solidFill>
                    <a:schemeClr val="tx1"/>
                  </a:solidFill>
                  <a:latin typeface="Arial" charset="0"/>
                  <a:ea typeface="Arial" charset="0"/>
                  <a:cs typeface="Arial" charset="0"/>
                </a:defRPr>
              </a:lvl1pPr>
              <a:lvl2pPr marL="742950" indent="-285750" defTabSz="895350">
                <a:tabLst>
                  <a:tab pos="533400" algn="r"/>
                </a:tabLst>
                <a:defRPr kumimoji="1" sz="2400">
                  <a:solidFill>
                    <a:schemeClr val="tx1"/>
                  </a:solidFill>
                  <a:latin typeface="Arial" charset="0"/>
                  <a:ea typeface="Arial" charset="0"/>
                </a:defRPr>
              </a:lvl2pPr>
              <a:lvl3pPr marL="1143000" indent="-228600" defTabSz="895350">
                <a:tabLst>
                  <a:tab pos="533400" algn="r"/>
                </a:tabLst>
                <a:defRPr kumimoji="1" sz="2400">
                  <a:solidFill>
                    <a:schemeClr val="tx1"/>
                  </a:solidFill>
                  <a:latin typeface="Arial" charset="0"/>
                  <a:ea typeface="Arial" charset="0"/>
                </a:defRPr>
              </a:lvl3pPr>
              <a:lvl4pPr marL="1600200" indent="-228600" defTabSz="895350">
                <a:tabLst>
                  <a:tab pos="533400" algn="r"/>
                </a:tabLst>
                <a:defRPr kumimoji="1" sz="2400">
                  <a:solidFill>
                    <a:schemeClr val="tx1"/>
                  </a:solidFill>
                  <a:latin typeface="Arial" charset="0"/>
                  <a:ea typeface="Arial" charset="0"/>
                </a:defRPr>
              </a:lvl4pPr>
              <a:lvl5pPr marL="2057400" indent="-228600" defTabSz="895350">
                <a:tabLst>
                  <a:tab pos="533400" algn="r"/>
                </a:tabLst>
                <a:defRPr kumimoji="1" sz="2400">
                  <a:solidFill>
                    <a:schemeClr val="tx1"/>
                  </a:solidFill>
                  <a:latin typeface="Arial" charset="0"/>
                  <a:ea typeface="Arial" charset="0"/>
                </a:defRPr>
              </a:lvl5pPr>
              <a:lvl6pPr marL="2514600" indent="-228600" defTabSz="895350" fontAlgn="base">
                <a:spcBef>
                  <a:spcPct val="0"/>
                </a:spcBef>
                <a:spcAft>
                  <a:spcPct val="0"/>
                </a:spcAft>
                <a:tabLst>
                  <a:tab pos="533400" algn="r"/>
                </a:tabLst>
                <a:defRPr kumimoji="1" sz="2400">
                  <a:solidFill>
                    <a:schemeClr val="tx1"/>
                  </a:solidFill>
                  <a:latin typeface="Arial" charset="0"/>
                  <a:ea typeface="Arial" charset="0"/>
                </a:defRPr>
              </a:lvl6pPr>
              <a:lvl7pPr marL="2971800" indent="-228600" defTabSz="895350" fontAlgn="base">
                <a:spcBef>
                  <a:spcPct val="0"/>
                </a:spcBef>
                <a:spcAft>
                  <a:spcPct val="0"/>
                </a:spcAft>
                <a:tabLst>
                  <a:tab pos="533400" algn="r"/>
                </a:tabLst>
                <a:defRPr kumimoji="1" sz="2400">
                  <a:solidFill>
                    <a:schemeClr val="tx1"/>
                  </a:solidFill>
                  <a:latin typeface="Arial" charset="0"/>
                  <a:ea typeface="Arial" charset="0"/>
                </a:defRPr>
              </a:lvl7pPr>
              <a:lvl8pPr marL="3429000" indent="-228600" defTabSz="895350" fontAlgn="base">
                <a:spcBef>
                  <a:spcPct val="0"/>
                </a:spcBef>
                <a:spcAft>
                  <a:spcPct val="0"/>
                </a:spcAft>
                <a:tabLst>
                  <a:tab pos="533400" algn="r"/>
                </a:tabLst>
                <a:defRPr kumimoji="1" sz="2400">
                  <a:solidFill>
                    <a:schemeClr val="tx1"/>
                  </a:solidFill>
                  <a:latin typeface="Arial" charset="0"/>
                  <a:ea typeface="Arial" charset="0"/>
                </a:defRPr>
              </a:lvl8pPr>
              <a:lvl9pPr marL="3886200" indent="-228600" defTabSz="895350" fontAlgn="base">
                <a:spcBef>
                  <a:spcPct val="0"/>
                </a:spcBef>
                <a:spcAft>
                  <a:spcPct val="0"/>
                </a:spcAft>
                <a:tabLst>
                  <a:tab pos="533400" algn="r"/>
                </a:tabLst>
                <a:defRPr kumimoji="1" sz="2400">
                  <a:solidFill>
                    <a:schemeClr val="tx1"/>
                  </a:solidFill>
                  <a:latin typeface="Arial" charset="0"/>
                  <a:ea typeface="Arial" charset="0"/>
                </a:defRPr>
              </a:lvl9pPr>
            </a:lstStyle>
            <a:p>
              <a:pPr>
                <a:defRPr/>
              </a:pPr>
              <a:r>
                <a:rPr kumimoji="0" lang="en-US" sz="1200">
                  <a:solidFill>
                    <a:srgbClr val="000000"/>
                  </a:solidFill>
                </a:rPr>
                <a:t>	*	Footnote</a:t>
              </a:r>
            </a:p>
            <a:p>
              <a:pPr>
                <a:spcBef>
                  <a:spcPct val="20000"/>
                </a:spcBef>
                <a:defRPr/>
              </a:pPr>
              <a:r>
                <a:rPr kumimoji="0" lang="en-US" sz="1200">
                  <a:solidFill>
                    <a:srgbClr val="000000"/>
                  </a:solidFill>
                </a:rPr>
                <a:t>Source:		Source</a:t>
              </a:r>
            </a:p>
          </p:txBody>
        </p:sp>
      </p:grpSp>
      <p:sp>
        <p:nvSpPr>
          <p:cNvPr id="1029" name="Working Draft" hidden="1"/>
          <p:cNvSpPr txBox="1">
            <a:spLocks noChangeArrowheads="1"/>
          </p:cNvSpPr>
          <p:nvPr/>
        </p:nvSpPr>
        <p:spPr bwMode="auto">
          <a:xfrm rot="5400000">
            <a:off x="8941594" y="2791619"/>
            <a:ext cx="1773237" cy="92075"/>
          </a:xfrm>
          <a:prstGeom prst="rect">
            <a:avLst/>
          </a:prstGeom>
          <a:noFill/>
          <a:ln>
            <a:noFill/>
          </a:ln>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Working Draft - Last Modified 5/18/2006 3:33:57 PM</a:t>
            </a:r>
          </a:p>
        </p:txBody>
      </p:sp>
      <p:sp>
        <p:nvSpPr>
          <p:cNvPr id="1030" name="Printed" hidden="1"/>
          <p:cNvSpPr txBox="1">
            <a:spLocks noChangeArrowheads="1"/>
          </p:cNvSpPr>
          <p:nvPr/>
        </p:nvSpPr>
        <p:spPr bwMode="auto">
          <a:xfrm rot="5400000">
            <a:off x="9315450" y="4330700"/>
            <a:ext cx="1025525" cy="92075"/>
          </a:xfrm>
          <a:prstGeom prst="rect">
            <a:avLst/>
          </a:prstGeom>
          <a:noFill/>
          <a:ln>
            <a:noFill/>
          </a:ln>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Printed 5/18/2006 3:13:26 PM</a:t>
            </a:r>
          </a:p>
        </p:txBody>
      </p:sp>
      <p:sp>
        <p:nvSpPr>
          <p:cNvPr id="50183" name="Rectangle 1027"/>
          <p:cNvSpPr>
            <a:spLocks noChangeArrowheads="1"/>
          </p:cNvSpPr>
          <p:nvPr userDrawn="1">
            <p:custDataLst>
              <p:tags r:id="rId6"/>
            </p:custDataLst>
          </p:nvPr>
        </p:nvSpPr>
        <p:spPr bwMode="auto">
          <a:xfrm rot="5400000">
            <a:off x="4852988" y="-4852988"/>
            <a:ext cx="204788" cy="9910763"/>
          </a:xfrm>
          <a:prstGeom prst="rect">
            <a:avLst/>
          </a:prstGeom>
          <a:gradFill rotWithShape="1">
            <a:gsLst>
              <a:gs pos="0">
                <a:srgbClr val="004E8E"/>
              </a:gs>
              <a:gs pos="100000">
                <a:srgbClr val="FFFFFF"/>
              </a:gs>
            </a:gsLst>
            <a:lin ang="0" scaled="1"/>
          </a:gra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32" name="Rectangle 3"/>
          <p:cNvSpPr>
            <a:spLocks noGrp="1" noChangeArrowheads="1"/>
          </p:cNvSpPr>
          <p:nvPr>
            <p:ph type="title"/>
          </p:nvPr>
        </p:nvSpPr>
        <p:spPr bwMode="auto">
          <a:xfrm>
            <a:off x="131763" y="263525"/>
            <a:ext cx="92408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title style</a:t>
            </a:r>
          </a:p>
        </p:txBody>
      </p:sp>
      <p:sp>
        <p:nvSpPr>
          <p:cNvPr id="643074" name="pg num"/>
          <p:cNvSpPr>
            <a:spLocks noGrp="1" noChangeArrowheads="1"/>
          </p:cNvSpPr>
          <p:nvPr>
            <p:ph type="sldNum" sz="quarter" idx="4"/>
          </p:nvPr>
        </p:nvSpPr>
        <p:spPr bwMode="auto">
          <a:xfrm>
            <a:off x="7594600" y="6643688"/>
            <a:ext cx="206375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14195" eaLnBrk="1" hangingPunct="1">
              <a:defRPr sz="1200">
                <a:solidFill>
                  <a:srgbClr val="000000"/>
                </a:solidFill>
                <a:latin typeface="+mn-lt"/>
                <a:ea typeface="ＭＳ Ｐゴシック" panose="020B0600070205080204" pitchFamily="34" charset="-128"/>
                <a:cs typeface="+mn-cs"/>
              </a:defRPr>
            </a:lvl1pPr>
          </a:lstStyle>
          <a:p>
            <a:pPr>
              <a:defRPr/>
            </a:pPr>
            <a:fld id="{D2B40F79-34F6-46D5-B575-A8BDB4605F7D}" type="slidenum">
              <a:rPr lang="en-US" altLang="ru-RU"/>
              <a:pPr>
                <a:defRPr/>
              </a:pPr>
              <a:t>‹#›</a:t>
            </a:fld>
            <a:endParaRPr lang="en-US" altLang="ru-RU"/>
          </a:p>
        </p:txBody>
      </p:sp>
      <p:pic>
        <p:nvPicPr>
          <p:cNvPr id="1034" name="Picture 11" descr="ЩИТ МО.png"/>
          <p:cNvPicPr>
            <a:picLocks noChangeAspect="1"/>
          </p:cNvPicPr>
          <p:nvPr userDrawn="1"/>
        </p:nvPicPr>
        <p:blipFill>
          <a:blip r:embed="rId7" cstate="print"/>
          <a:srcRect/>
          <a:stretch>
            <a:fillRect/>
          </a:stretch>
        </p:blipFill>
        <p:spPr bwMode="auto">
          <a:xfrm>
            <a:off x="9361488" y="155575"/>
            <a:ext cx="482600"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hdr="0" ftr="0" dt="0"/>
  <p:txStyles>
    <p:title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p:titleStyle>
    <p:bodyStyle>
      <a:lvl1pPr marL="349250" indent="-349250" algn="l" defTabSz="912813" rtl="0" eaLnBrk="0" fontAlgn="base" hangingPunct="0">
        <a:spcBef>
          <a:spcPct val="0"/>
        </a:spcBef>
        <a:spcAft>
          <a:spcPct val="0"/>
        </a:spcAft>
        <a:buSzPct val="120000"/>
        <a:buChar char="•"/>
        <a:defRPr kumimoji="1" sz="1400">
          <a:solidFill>
            <a:schemeClr val="tx1"/>
          </a:solidFill>
          <a:latin typeface="+mn-lt"/>
          <a:ea typeface="Arial" charset="0"/>
          <a:cs typeface="+mn-cs"/>
        </a:defRPr>
      </a:lvl1pPr>
      <a:lvl2pPr marL="146050" indent="-144463" algn="l" defTabSz="912813" rtl="0" eaLnBrk="0" fontAlgn="base" hangingPunct="0">
        <a:spcBef>
          <a:spcPct val="0"/>
        </a:spcBef>
        <a:spcAft>
          <a:spcPct val="0"/>
        </a:spcAft>
        <a:buSzPct val="120000"/>
        <a:buChar char="•"/>
        <a:defRPr kumimoji="1" sz="1600">
          <a:solidFill>
            <a:schemeClr val="tx1"/>
          </a:solidFill>
          <a:latin typeface="+mn-lt"/>
          <a:ea typeface="Arial" charset="0"/>
          <a:cs typeface="+mn-cs"/>
        </a:defRPr>
      </a:lvl2pPr>
      <a:lvl3pPr marL="300038" indent="-150813" algn="l" defTabSz="912813" rtl="0" eaLnBrk="0" fontAlgn="base" hangingPunct="0">
        <a:spcBef>
          <a:spcPct val="0"/>
        </a:spcBef>
        <a:spcAft>
          <a:spcPct val="0"/>
        </a:spcAft>
        <a:buChar char="–"/>
        <a:defRPr kumimoji="1" sz="1600">
          <a:solidFill>
            <a:schemeClr val="tx1"/>
          </a:solidFill>
          <a:latin typeface="+mn-lt"/>
          <a:ea typeface="Arial" charset="0"/>
          <a:cs typeface="+mn-cs"/>
        </a:defRPr>
      </a:lvl3pPr>
      <a:lvl4pPr marL="439738" indent="-136525" algn="l" defTabSz="912813" rtl="0" eaLnBrk="0" fontAlgn="base" hangingPunct="0">
        <a:spcBef>
          <a:spcPct val="0"/>
        </a:spcBef>
        <a:spcAft>
          <a:spcPct val="0"/>
        </a:spcAft>
        <a:buSzPct val="89000"/>
        <a:buChar char="•"/>
        <a:defRPr kumimoji="1" sz="1600">
          <a:solidFill>
            <a:schemeClr val="tx1"/>
          </a:solidFill>
          <a:latin typeface="+mn-lt"/>
          <a:ea typeface="Arial" charset="0"/>
          <a:cs typeface="+mn-cs"/>
        </a:defRPr>
      </a:lvl4pPr>
      <a:lvl5pPr marL="593725" indent="-150813" algn="l" defTabSz="912813" rtl="0" eaLnBrk="0" fontAlgn="base" hangingPunct="0">
        <a:spcBef>
          <a:spcPct val="0"/>
        </a:spcBef>
        <a:spcAft>
          <a:spcPct val="0"/>
        </a:spcAft>
        <a:buSzPct val="75000"/>
        <a:buChar char="–"/>
        <a:defRPr kumimoji="1" sz="1600">
          <a:solidFill>
            <a:schemeClr val="tx1"/>
          </a:solidFill>
          <a:latin typeface="+mn-lt"/>
          <a:ea typeface="Arial" charset="0"/>
          <a:cs typeface="+mn-cs"/>
        </a:defRPr>
      </a:lvl5pPr>
      <a:lvl6pPr marL="1060683" indent="-152220" algn="l" defTabSz="913321" rtl="0" fontAlgn="base">
        <a:spcBef>
          <a:spcPct val="0"/>
        </a:spcBef>
        <a:spcAft>
          <a:spcPct val="0"/>
        </a:spcAft>
        <a:buSzPct val="75000"/>
        <a:buChar char="–"/>
        <a:defRPr sz="1600">
          <a:solidFill>
            <a:schemeClr val="tx1"/>
          </a:solidFill>
          <a:latin typeface="+mn-lt"/>
          <a:cs typeface="+mn-cs"/>
        </a:defRPr>
      </a:lvl6pPr>
      <a:lvl7pPr marL="1527058" indent="-152220" algn="l" defTabSz="913321" rtl="0" fontAlgn="base">
        <a:spcBef>
          <a:spcPct val="0"/>
        </a:spcBef>
        <a:spcAft>
          <a:spcPct val="0"/>
        </a:spcAft>
        <a:buSzPct val="75000"/>
        <a:buChar char="–"/>
        <a:defRPr sz="1600">
          <a:solidFill>
            <a:schemeClr val="tx1"/>
          </a:solidFill>
          <a:latin typeface="+mn-lt"/>
          <a:cs typeface="+mn-cs"/>
        </a:defRPr>
      </a:lvl7pPr>
      <a:lvl8pPr marL="1993437" indent="-152220" algn="l" defTabSz="913321" rtl="0" fontAlgn="base">
        <a:spcBef>
          <a:spcPct val="0"/>
        </a:spcBef>
        <a:spcAft>
          <a:spcPct val="0"/>
        </a:spcAft>
        <a:buSzPct val="75000"/>
        <a:buChar char="–"/>
        <a:defRPr sz="1600">
          <a:solidFill>
            <a:schemeClr val="tx1"/>
          </a:solidFill>
          <a:latin typeface="+mn-lt"/>
          <a:cs typeface="+mn-cs"/>
        </a:defRPr>
      </a:lvl8pPr>
      <a:lvl9pPr marL="2459813" indent="-152220" algn="l" defTabSz="913321" rtl="0" fontAlgn="base">
        <a:spcBef>
          <a:spcPct val="0"/>
        </a:spcBef>
        <a:spcAft>
          <a:spcPct val="0"/>
        </a:spcAft>
        <a:buSzPct val="75000"/>
        <a:buChar char="–"/>
        <a:defRPr sz="1600">
          <a:solidFill>
            <a:schemeClr val="tx1"/>
          </a:solidFill>
          <a:latin typeface="+mn-lt"/>
          <a:cs typeface="+mn-cs"/>
        </a:defRPr>
      </a:lvl9pPr>
    </p:bodyStyle>
    <p:otherStyle>
      <a:defPPr>
        <a:defRPr lang="ru-RU"/>
      </a:defPPr>
      <a:lvl1pPr marL="0" algn="l" defTabSz="932753" rtl="0" eaLnBrk="1" latinLnBrk="0" hangingPunct="1">
        <a:defRPr sz="1900" kern="1200">
          <a:solidFill>
            <a:schemeClr val="tx1"/>
          </a:solidFill>
          <a:latin typeface="+mn-lt"/>
          <a:ea typeface="+mn-ea"/>
          <a:cs typeface="+mn-cs"/>
        </a:defRPr>
      </a:lvl1pPr>
      <a:lvl2pPr marL="466376" algn="l" defTabSz="932753" rtl="0" eaLnBrk="1" latinLnBrk="0" hangingPunct="1">
        <a:defRPr sz="1900" kern="1200">
          <a:solidFill>
            <a:schemeClr val="tx1"/>
          </a:solidFill>
          <a:latin typeface="+mn-lt"/>
          <a:ea typeface="+mn-ea"/>
          <a:cs typeface="+mn-cs"/>
        </a:defRPr>
      </a:lvl2pPr>
      <a:lvl3pPr marL="932753" algn="l" defTabSz="932753" rtl="0" eaLnBrk="1" latinLnBrk="0" hangingPunct="1">
        <a:defRPr sz="1900" kern="1200">
          <a:solidFill>
            <a:schemeClr val="tx1"/>
          </a:solidFill>
          <a:latin typeface="+mn-lt"/>
          <a:ea typeface="+mn-ea"/>
          <a:cs typeface="+mn-cs"/>
        </a:defRPr>
      </a:lvl3pPr>
      <a:lvl4pPr marL="1399129" algn="l" defTabSz="932753" rtl="0" eaLnBrk="1" latinLnBrk="0" hangingPunct="1">
        <a:defRPr sz="1900" kern="1200">
          <a:solidFill>
            <a:schemeClr val="tx1"/>
          </a:solidFill>
          <a:latin typeface="+mn-lt"/>
          <a:ea typeface="+mn-ea"/>
          <a:cs typeface="+mn-cs"/>
        </a:defRPr>
      </a:lvl4pPr>
      <a:lvl5pPr marL="1865507" algn="l" defTabSz="932753" rtl="0" eaLnBrk="1" latinLnBrk="0" hangingPunct="1">
        <a:defRPr sz="1900" kern="1200">
          <a:solidFill>
            <a:schemeClr val="tx1"/>
          </a:solidFill>
          <a:latin typeface="+mn-lt"/>
          <a:ea typeface="+mn-ea"/>
          <a:cs typeface="+mn-cs"/>
        </a:defRPr>
      </a:lvl5pPr>
      <a:lvl6pPr marL="2331882" algn="l" defTabSz="932753" rtl="0" eaLnBrk="1" latinLnBrk="0" hangingPunct="1">
        <a:defRPr sz="1900" kern="1200">
          <a:solidFill>
            <a:schemeClr val="tx1"/>
          </a:solidFill>
          <a:latin typeface="+mn-lt"/>
          <a:ea typeface="+mn-ea"/>
          <a:cs typeface="+mn-cs"/>
        </a:defRPr>
      </a:lvl6pPr>
      <a:lvl7pPr marL="2798258" algn="l" defTabSz="932753" rtl="0" eaLnBrk="1" latinLnBrk="0" hangingPunct="1">
        <a:defRPr sz="1900" kern="1200">
          <a:solidFill>
            <a:schemeClr val="tx1"/>
          </a:solidFill>
          <a:latin typeface="+mn-lt"/>
          <a:ea typeface="+mn-ea"/>
          <a:cs typeface="+mn-cs"/>
        </a:defRPr>
      </a:lvl7pPr>
      <a:lvl8pPr marL="3264635" algn="l" defTabSz="932753" rtl="0" eaLnBrk="1" latinLnBrk="0" hangingPunct="1">
        <a:defRPr sz="1900" kern="1200">
          <a:solidFill>
            <a:schemeClr val="tx1"/>
          </a:solidFill>
          <a:latin typeface="+mn-lt"/>
          <a:ea typeface="+mn-ea"/>
          <a:cs typeface="+mn-cs"/>
        </a:defRPr>
      </a:lvl8pPr>
      <a:lvl9pPr marL="3731011" algn="l" defTabSz="93275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https://uslugi.mosreg.ru/services/22546" TargetMode="External"/><Relationship Id="rId2" Type="http://schemas.openxmlformats.org/officeDocument/2006/relationships/hyperlink" Target="http://www.mofmicro.ru/" TargetMode="Externa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 Id="rId5" Type="http://schemas.openxmlformats.org/officeDocument/2006/relationships/chart" Target="../charts/chart8.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23829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sp>
        <p:nvSpPr>
          <p:cNvPr id="2" name="Номер слайда 1">
            <a:extLst>
              <a:ext uri="{FF2B5EF4-FFF2-40B4-BE49-F238E27FC236}">
                <a16:creationId xmlns:a16="http://schemas.microsoft.com/office/drawing/2014/main" xmlns="" id="{5C8F263E-9558-4634-83B5-8C1991014EDE}"/>
              </a:ext>
            </a:extLst>
          </p:cNvPr>
          <p:cNvSpPr>
            <a:spLocks noGrp="1"/>
          </p:cNvSpPr>
          <p:nvPr>
            <p:ph type="sldNum" sz="quarter" idx="10"/>
          </p:nvPr>
        </p:nvSpPr>
        <p:spPr/>
        <p:txBody>
          <a:bodyPr/>
          <a:lstStyle/>
          <a:p>
            <a:pPr>
              <a:defRPr/>
            </a:pPr>
            <a:fld id="{A75F70F0-0F10-43DB-B21C-44BBECAE22B0}" type="slidenum">
              <a:rPr lang="en-US" altLang="ru-RU" smtClean="0"/>
              <a:pPr>
                <a:defRPr/>
              </a:pPr>
              <a:t>0</a:t>
            </a:fld>
            <a:endParaRPr lang="en-US" altLang="ru-RU"/>
          </a:p>
        </p:txBody>
      </p:sp>
      <p:sp>
        <p:nvSpPr>
          <p:cNvPr id="6" name="TextBox 5">
            <a:extLst>
              <a:ext uri="{FF2B5EF4-FFF2-40B4-BE49-F238E27FC236}">
                <a16:creationId xmlns:a16="http://schemas.microsoft.com/office/drawing/2014/main" xmlns="" id="{BFDD2A02-06D6-4161-9B1A-8F12C58BF724}"/>
              </a:ext>
            </a:extLst>
          </p:cNvPr>
          <p:cNvSpPr txBox="1"/>
          <p:nvPr/>
        </p:nvSpPr>
        <p:spPr>
          <a:xfrm>
            <a:off x="591822" y="1296891"/>
            <a:ext cx="4297485" cy="1569660"/>
          </a:xfrm>
          <a:prstGeom prst="rect">
            <a:avLst/>
          </a:prstGeom>
          <a:noFill/>
        </p:spPr>
        <p:txBody>
          <a:bodyPr wrap="square" rtlCol="0">
            <a:spAutoFit/>
          </a:bodyPr>
          <a:lstStyle/>
          <a:p>
            <a:pPr algn="ctr"/>
            <a:r>
              <a:rPr lang="ru-RU" sz="2400" b="1" dirty="0">
                <a:solidFill>
                  <a:schemeClr val="accent2">
                    <a:lumMod val="75000"/>
                  </a:schemeClr>
                </a:solidFill>
                <a:latin typeface="Century Gothic" panose="020B0502020202020204" pitchFamily="34" charset="0"/>
              </a:rPr>
              <a:t>Создан в 2009 году Правительством Московской области</a:t>
            </a:r>
          </a:p>
          <a:p>
            <a:pPr algn="ctr"/>
            <a:r>
              <a:rPr lang="ru-RU" sz="2400" b="1" dirty="0">
                <a:solidFill>
                  <a:schemeClr val="accent2">
                    <a:lumMod val="75000"/>
                  </a:schemeClr>
                </a:solidFill>
                <a:latin typeface="Century Gothic" panose="020B0502020202020204" pitchFamily="34" charset="0"/>
              </a:rPr>
              <a:t>Учредитель - </a:t>
            </a:r>
            <a:r>
              <a:rPr lang="ru-RU" sz="2400" b="1" dirty="0" err="1">
                <a:solidFill>
                  <a:schemeClr val="accent2">
                    <a:lumMod val="75000"/>
                  </a:schemeClr>
                </a:solidFill>
                <a:latin typeface="Century Gothic" panose="020B0502020202020204" pitchFamily="34" charset="0"/>
              </a:rPr>
              <a:t>Мининвест</a:t>
            </a:r>
            <a:endParaRPr lang="ru-RU" sz="2400" b="1" dirty="0">
              <a:solidFill>
                <a:schemeClr val="accent2">
                  <a:lumMod val="75000"/>
                </a:schemeClr>
              </a:solidFill>
              <a:latin typeface="Century Gothic" panose="020B0502020202020204" pitchFamily="34" charset="0"/>
            </a:endParaRPr>
          </a:p>
        </p:txBody>
      </p:sp>
      <p:pic>
        <p:nvPicPr>
          <p:cNvPr id="2052" name="Picture 4">
            <a:extLst>
              <a:ext uri="{FF2B5EF4-FFF2-40B4-BE49-F238E27FC236}">
                <a16:creationId xmlns:a16="http://schemas.microsoft.com/office/drawing/2014/main" xmlns="" id="{57C26E1E-5E8C-410A-959B-C0BE0723070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18981" y="1095134"/>
            <a:ext cx="3571336" cy="2137782"/>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a:extLst>
              <a:ext uri="{FF2B5EF4-FFF2-40B4-BE49-F238E27FC236}">
                <a16:creationId xmlns:a16="http://schemas.microsoft.com/office/drawing/2014/main" xmlns="" id="{051CEFC0-8067-4EEF-A0DC-8882CF6C9C35}"/>
              </a:ext>
            </a:extLst>
          </p:cNvPr>
          <p:cNvSpPr txBox="1"/>
          <p:nvPr/>
        </p:nvSpPr>
        <p:spPr>
          <a:xfrm>
            <a:off x="5218981" y="3912419"/>
            <a:ext cx="4297485" cy="1938992"/>
          </a:xfrm>
          <a:prstGeom prst="rect">
            <a:avLst/>
          </a:prstGeom>
          <a:noFill/>
        </p:spPr>
        <p:txBody>
          <a:bodyPr wrap="square" rtlCol="0">
            <a:spAutoFit/>
          </a:bodyPr>
          <a:lstStyle/>
          <a:p>
            <a:pPr algn="ctr"/>
            <a:r>
              <a:rPr lang="ru-RU" sz="2400" b="1" dirty="0">
                <a:solidFill>
                  <a:schemeClr val="accent2">
                    <a:lumMod val="75000"/>
                  </a:schemeClr>
                </a:solidFill>
                <a:latin typeface="Century Gothic" panose="020B0502020202020204" pitchFamily="34" charset="0"/>
              </a:rPr>
              <a:t>Оказание финансовой поддержки субъектам малого и среднего предпринимательства и самозанятым</a:t>
            </a:r>
          </a:p>
        </p:txBody>
      </p:sp>
      <p:pic>
        <p:nvPicPr>
          <p:cNvPr id="9" name="Рисунок 8"/>
          <p:cNvPicPr>
            <a:picLocks noChangeAspect="1"/>
          </p:cNvPicPr>
          <p:nvPr/>
        </p:nvPicPr>
        <p:blipFill>
          <a:blip r:embed="rId3" cstate="print"/>
          <a:stretch>
            <a:fillRect/>
          </a:stretch>
        </p:blipFill>
        <p:spPr>
          <a:xfrm>
            <a:off x="591822" y="3455646"/>
            <a:ext cx="4112480" cy="2807131"/>
          </a:xfrm>
          <a:prstGeom prst="rect">
            <a:avLst/>
          </a:prstGeom>
        </p:spPr>
      </p:pic>
    </p:spTree>
    <p:extLst>
      <p:ext uri="{BB962C8B-B14F-4D97-AF65-F5344CB8AC3E}">
        <p14:creationId xmlns:p14="http://schemas.microsoft.com/office/powerpoint/2010/main" xmlns="" val="208579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9</a:t>
            </a:fld>
            <a:endParaRPr lang="en-US" altLang="ru-RU"/>
          </a:p>
        </p:txBody>
      </p:sp>
      <p:sp>
        <p:nvSpPr>
          <p:cNvPr id="5" name="TextBox 4"/>
          <p:cNvSpPr txBox="1"/>
          <p:nvPr/>
        </p:nvSpPr>
        <p:spPr>
          <a:xfrm>
            <a:off x="2856781" y="701462"/>
            <a:ext cx="4192438" cy="461665"/>
          </a:xfrm>
          <a:prstGeom prst="rect">
            <a:avLst/>
          </a:prstGeom>
          <a:noFill/>
        </p:spPr>
        <p:txBody>
          <a:bodyPr wrap="square" rtlCol="0">
            <a:spAutoFit/>
          </a:bodyPr>
          <a:lstStyle/>
          <a:p>
            <a:pPr algn="ctr" defTabSz="914400" fontAlgn="ctr"/>
            <a:r>
              <a:rPr lang="ru-RU" sz="2400"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cstate="print"/>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cstate="print"/>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xmlns=""/>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cstate="print"/>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xmlns=""/>
            </a:ext>
          </a:extLst>
        </p:spPr>
      </p:pic>
      <p:graphicFrame>
        <p:nvGraphicFramePr>
          <p:cNvPr id="11" name="Таблица 10">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xmlns="" val="2517243894"/>
              </p:ext>
            </p:extLst>
          </p:nvPr>
        </p:nvGraphicFramePr>
        <p:xfrm>
          <a:off x="872072" y="1458098"/>
          <a:ext cx="8012505" cy="2826642"/>
        </p:xfrm>
        <a:graphic>
          <a:graphicData uri="http://schemas.openxmlformats.org/drawingml/2006/table">
            <a:tbl>
              <a:tblPr>
                <a:tableStyleId>{9D7B26C5-4107-4FEC-AEDC-1716B250A1EF}</a:tableStyleId>
              </a:tblPr>
              <a:tblGrid>
                <a:gridCol w="3770590">
                  <a:extLst>
                    <a:ext uri="{9D8B030D-6E8A-4147-A177-3AD203B41FA5}">
                      <a16:colId xmlns:a16="http://schemas.microsoft.com/office/drawing/2014/main" xmlns="" val="1351382252"/>
                    </a:ext>
                  </a:extLst>
                </a:gridCol>
                <a:gridCol w="1625586">
                  <a:extLst>
                    <a:ext uri="{9D8B030D-6E8A-4147-A177-3AD203B41FA5}">
                      <a16:colId xmlns:a16="http://schemas.microsoft.com/office/drawing/2014/main" xmlns="" val="4195935435"/>
                    </a:ext>
                  </a:extLst>
                </a:gridCol>
                <a:gridCol w="1508154">
                  <a:extLst>
                    <a:ext uri="{9D8B030D-6E8A-4147-A177-3AD203B41FA5}">
                      <a16:colId xmlns:a16="http://schemas.microsoft.com/office/drawing/2014/main" xmlns="" val="1271715071"/>
                    </a:ext>
                  </a:extLst>
                </a:gridCol>
                <a:gridCol w="1108175">
                  <a:extLst>
                    <a:ext uri="{9D8B030D-6E8A-4147-A177-3AD203B41FA5}">
                      <a16:colId xmlns:a16="http://schemas.microsoft.com/office/drawing/2014/main" xmlns="" val="3529015042"/>
                    </a:ext>
                  </a:extLst>
                </a:gridCol>
              </a:tblGrid>
              <a:tr h="552679">
                <a:tc>
                  <a:txBody>
                    <a:bodyPr/>
                    <a:lstStyle/>
                    <a:p>
                      <a:pPr marL="0" algn="l" defTabSz="914400" rtl="0" eaLnBrk="1" fontAlgn="ctr" latinLnBrk="0" hangingPunct="1"/>
                      <a:r>
                        <a:rPr lang="ru-RU" sz="2000" b="1" u="none" strike="noStrike" kern="1200" dirty="0">
                          <a:solidFill>
                            <a:schemeClr val="tx1"/>
                          </a:solidFill>
                          <a:effectLst/>
                        </a:rPr>
                        <a:t>Наименование программ</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rPr>
                        <a:t>Ставка</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Сумма, млн. руб.</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2000" b="1" u="none" strike="noStrike" kern="1200" dirty="0">
                          <a:solidFill>
                            <a:schemeClr val="tx1"/>
                          </a:solidFill>
                          <a:effectLst/>
                          <a:latin typeface="+mn-lt"/>
                          <a:ea typeface="+mn-ea"/>
                          <a:cs typeface="+mn-cs"/>
                        </a:rPr>
                        <a:t>мес.</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latin typeface="+mn-lt"/>
                          <a:ea typeface="+mn-ea"/>
                          <a:cs typeface="+mn-cs"/>
                        </a:rPr>
                        <a:t>Отдаленные территории</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24</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564783155"/>
                  </a:ext>
                </a:extLst>
              </a:tr>
              <a:tr h="315532">
                <a:tc>
                  <a:txBody>
                    <a:bodyPr/>
                    <a:lstStyle/>
                    <a:p>
                      <a:pPr marL="0" algn="l" defTabSz="914400" rtl="0" eaLnBrk="1" fontAlgn="ctr" latinLnBrk="0" hangingPunct="1"/>
                      <a:r>
                        <a:rPr lang="ru-RU" sz="2000" b="1" u="none" strike="noStrike" kern="1200" dirty="0">
                          <a:solidFill>
                            <a:schemeClr val="tx1"/>
                          </a:solidFill>
                          <a:effectLst/>
                        </a:rPr>
                        <a:t>Социальный бизнес</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rPr>
                        <a:t>2%</a:t>
                      </a:r>
                      <a:endParaRPr lang="ru-RU" sz="2000" b="1"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xmlns="" val="900163725"/>
                  </a:ext>
                </a:extLst>
              </a:tr>
              <a:tr h="310958">
                <a:tc>
                  <a:txBody>
                    <a:bodyPr/>
                    <a:lstStyle/>
                    <a:p>
                      <a:pPr marL="0" algn="l" defTabSz="914400" rtl="0" eaLnBrk="1" fontAlgn="ctr" latinLnBrk="0" hangingPunct="1"/>
                      <a:r>
                        <a:rPr lang="ru-RU" sz="2000" b="0" u="none" strike="noStrike" kern="1200" dirty="0">
                          <a:solidFill>
                            <a:schemeClr val="bg1">
                              <a:lumMod val="50000"/>
                            </a:schemeClr>
                          </a:solidFill>
                          <a:effectLst/>
                        </a:rPr>
                        <a:t>Приоритетный</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7,5%</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Начни свое дело</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7,5%</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331368904"/>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«Самозанятый»</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7,5%</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0,5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81238615"/>
                  </a:ext>
                </a:extLst>
              </a:tr>
              <a:tr h="315532">
                <a:tc>
                  <a:txBody>
                    <a:bodyPr/>
                    <a:lstStyle/>
                    <a:p>
                      <a:pPr marL="0" algn="l" defTabSz="914400" rtl="0" eaLnBrk="1" fontAlgn="ctr" latinLnBrk="0" hangingPunct="1"/>
                      <a:r>
                        <a:rPr lang="ru-RU" sz="2000" b="0" u="none" strike="noStrike" kern="1200" dirty="0" err="1">
                          <a:solidFill>
                            <a:schemeClr val="bg1">
                              <a:lumMod val="50000"/>
                            </a:schemeClr>
                          </a:solidFill>
                          <a:effectLst/>
                          <a:latin typeface="+mn-lt"/>
                          <a:ea typeface="+mn-ea"/>
                          <a:cs typeface="+mn-cs"/>
                        </a:rPr>
                        <a:t>Фудтрак</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2184183280"/>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Общая программа</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12%</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bl>
          </a:graphicData>
        </a:graphic>
      </p:graphicFrame>
    </p:spTree>
    <p:extLst>
      <p:ext uri="{BB962C8B-B14F-4D97-AF65-F5344CB8AC3E}">
        <p14:creationId xmlns:p14="http://schemas.microsoft.com/office/powerpoint/2010/main" xmlns="" val="128182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BE71848-3681-F7DA-391F-F77F982CD266}"/>
              </a:ext>
            </a:extLst>
          </p:cNvPr>
          <p:cNvSpPr>
            <a:spLocks noGrp="1"/>
          </p:cNvSpPr>
          <p:nvPr>
            <p:ph type="title"/>
          </p:nvPr>
        </p:nvSpPr>
        <p:spPr>
          <a:xfrm>
            <a:off x="131763" y="263525"/>
            <a:ext cx="9240837" cy="307777"/>
          </a:xfrm>
        </p:spPr>
        <p:txBody>
          <a:bodyPr/>
          <a:lstStyle/>
          <a:p>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60CD68AF-5CBB-651C-D643-552B7CFCC45F}"/>
              </a:ext>
            </a:extLst>
          </p:cNvPr>
          <p:cNvSpPr>
            <a:spLocks noGrp="1"/>
          </p:cNvSpPr>
          <p:nvPr>
            <p:ph type="sldNum" sz="quarter" idx="10"/>
          </p:nvPr>
        </p:nvSpPr>
        <p:spPr/>
        <p:txBody>
          <a:bodyPr/>
          <a:lstStyle/>
          <a:p>
            <a:pPr>
              <a:defRPr/>
            </a:pPr>
            <a:fld id="{A75F70F0-0F10-43DB-B21C-44BBECAE22B0}" type="slidenum">
              <a:rPr lang="en-US" altLang="ru-RU" smtClean="0"/>
              <a:pPr>
                <a:defRPr/>
              </a:pPr>
              <a:t>10</a:t>
            </a:fld>
            <a:endParaRPr lang="en-US" altLang="ru-RU"/>
          </a:p>
        </p:txBody>
      </p:sp>
      <p:sp>
        <p:nvSpPr>
          <p:cNvPr id="5" name="TextBox 4">
            <a:extLst>
              <a:ext uri="{FF2B5EF4-FFF2-40B4-BE49-F238E27FC236}">
                <a16:creationId xmlns:a16="http://schemas.microsoft.com/office/drawing/2014/main" xmlns="" id="{2A6E4F97-FBF2-F86C-56BA-5E1C58413CFA}"/>
              </a:ext>
            </a:extLst>
          </p:cNvPr>
          <p:cNvSpPr txBox="1"/>
          <p:nvPr/>
        </p:nvSpPr>
        <p:spPr>
          <a:xfrm>
            <a:off x="927699" y="1074118"/>
            <a:ext cx="7526188" cy="830997"/>
          </a:xfrm>
          <a:prstGeom prst="rect">
            <a:avLst/>
          </a:prstGeom>
          <a:noFill/>
          <a:ln>
            <a:solidFill>
              <a:schemeClr val="accent1"/>
            </a:solidFill>
          </a:ln>
        </p:spPr>
        <p:txBody>
          <a:bodyPr wrap="square">
            <a:spAutoFit/>
          </a:bodyPr>
          <a:lstStyle/>
          <a:p>
            <a:r>
              <a:rPr lang="ru-RU" sz="2400" i="0" dirty="0">
                <a:solidFill>
                  <a:srgbClr val="273E61"/>
                </a:solidFill>
                <a:effectLst/>
                <a:latin typeface="Plex Sans Medium"/>
              </a:rPr>
              <a:t>Предприниматели, обеспечивающие занятость социально уязвимых граждан</a:t>
            </a:r>
            <a:endParaRPr lang="ru-RU" sz="2400" dirty="0"/>
          </a:p>
        </p:txBody>
      </p:sp>
      <p:sp>
        <p:nvSpPr>
          <p:cNvPr id="7" name="TextBox 6">
            <a:extLst>
              <a:ext uri="{FF2B5EF4-FFF2-40B4-BE49-F238E27FC236}">
                <a16:creationId xmlns:a16="http://schemas.microsoft.com/office/drawing/2014/main" xmlns="" id="{E87A9720-4BD8-8817-52EB-F05AAA32C9D0}"/>
              </a:ext>
            </a:extLst>
          </p:cNvPr>
          <p:cNvSpPr txBox="1"/>
          <p:nvPr/>
        </p:nvSpPr>
        <p:spPr>
          <a:xfrm>
            <a:off x="927699" y="2091279"/>
            <a:ext cx="7526188" cy="1200329"/>
          </a:xfrm>
          <a:prstGeom prst="rect">
            <a:avLst/>
          </a:prstGeom>
          <a:noFill/>
          <a:ln>
            <a:solidFill>
              <a:schemeClr val="accent1"/>
            </a:solidFill>
          </a:ln>
        </p:spPr>
        <p:txBody>
          <a:bodyPr wrap="square">
            <a:spAutoFit/>
          </a:bodyPr>
          <a:lstStyle/>
          <a:p>
            <a:r>
              <a:rPr lang="ru-RU" sz="2400" dirty="0">
                <a:solidFill>
                  <a:srgbClr val="273E61"/>
                </a:solidFill>
                <a:latin typeface="Plex Sans Medium"/>
              </a:rPr>
              <a:t>Предприниматели, обеспечивающие реализацию товаров (работ, услуг), произведенных социально уязвимыми гражданами</a:t>
            </a:r>
          </a:p>
        </p:txBody>
      </p:sp>
      <p:sp>
        <p:nvSpPr>
          <p:cNvPr id="9" name="TextBox 8">
            <a:extLst>
              <a:ext uri="{FF2B5EF4-FFF2-40B4-BE49-F238E27FC236}">
                <a16:creationId xmlns:a16="http://schemas.microsoft.com/office/drawing/2014/main" xmlns="" id="{08A74601-8D64-EE3C-00DA-F11F29E594D3}"/>
              </a:ext>
            </a:extLst>
          </p:cNvPr>
          <p:cNvSpPr txBox="1"/>
          <p:nvPr/>
        </p:nvSpPr>
        <p:spPr>
          <a:xfrm>
            <a:off x="927699" y="3491969"/>
            <a:ext cx="7526188" cy="1200329"/>
          </a:xfrm>
          <a:prstGeom prst="rect">
            <a:avLst/>
          </a:prstGeom>
          <a:noFill/>
          <a:ln>
            <a:solidFill>
              <a:schemeClr val="accent1"/>
            </a:solidFill>
          </a:ln>
        </p:spPr>
        <p:txBody>
          <a:bodyPr wrap="square">
            <a:spAutoFit/>
          </a:bodyPr>
          <a:lstStyle/>
          <a:p>
            <a:r>
              <a:rPr lang="ru-RU" sz="2400" dirty="0">
                <a:solidFill>
                  <a:srgbClr val="273E61"/>
                </a:solidFill>
                <a:latin typeface="Plex Sans Medium"/>
              </a:rPr>
              <a:t>Предприниматели, осуществляющие производство товаров (работ, услуг), предназначенных для социально уязвимых граждан</a:t>
            </a:r>
          </a:p>
        </p:txBody>
      </p:sp>
      <p:sp>
        <p:nvSpPr>
          <p:cNvPr id="11" name="TextBox 10">
            <a:extLst>
              <a:ext uri="{FF2B5EF4-FFF2-40B4-BE49-F238E27FC236}">
                <a16:creationId xmlns:a16="http://schemas.microsoft.com/office/drawing/2014/main" xmlns="" id="{C81AACCC-9B47-F886-620D-34539B78AFFF}"/>
              </a:ext>
            </a:extLst>
          </p:cNvPr>
          <p:cNvSpPr txBox="1"/>
          <p:nvPr/>
        </p:nvSpPr>
        <p:spPr>
          <a:xfrm>
            <a:off x="927699" y="4946944"/>
            <a:ext cx="7526188" cy="1200329"/>
          </a:xfrm>
          <a:prstGeom prst="rect">
            <a:avLst/>
          </a:prstGeom>
          <a:solidFill>
            <a:srgbClr val="DFA6A5"/>
          </a:solidFill>
          <a:ln>
            <a:solidFill>
              <a:schemeClr val="accent1"/>
            </a:solidFill>
          </a:ln>
        </p:spPr>
        <p:txBody>
          <a:bodyPr wrap="square">
            <a:spAutoFit/>
          </a:bodyPr>
          <a:lstStyle/>
          <a:p>
            <a:r>
              <a:rPr lang="ru-RU" sz="2400" b="1" dirty="0">
                <a:solidFill>
                  <a:srgbClr val="273E61"/>
                </a:solidFill>
                <a:latin typeface="Plex Sans Medium"/>
              </a:rPr>
              <a:t>Предприниматели, осуществляющие деятельность, направленную на достижение общественно полезных целей</a:t>
            </a:r>
          </a:p>
        </p:txBody>
      </p:sp>
    </p:spTree>
    <p:extLst>
      <p:ext uri="{BB962C8B-B14F-4D97-AF65-F5344CB8AC3E}">
        <p14:creationId xmlns:p14="http://schemas.microsoft.com/office/powerpoint/2010/main" xmlns="" val="4149829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11</a:t>
            </a:fld>
            <a:endParaRPr lang="en-US" altLang="ru-RU"/>
          </a:p>
        </p:txBody>
      </p:sp>
      <p:sp>
        <p:nvSpPr>
          <p:cNvPr id="5" name="TextBox 4"/>
          <p:cNvSpPr txBox="1"/>
          <p:nvPr/>
        </p:nvSpPr>
        <p:spPr>
          <a:xfrm>
            <a:off x="2856781" y="701462"/>
            <a:ext cx="4192438" cy="461665"/>
          </a:xfrm>
          <a:prstGeom prst="rect">
            <a:avLst/>
          </a:prstGeom>
          <a:noFill/>
        </p:spPr>
        <p:txBody>
          <a:bodyPr wrap="square" rtlCol="0">
            <a:spAutoFit/>
          </a:bodyPr>
          <a:lstStyle/>
          <a:p>
            <a:pPr algn="ctr" defTabSz="914400" fontAlgn="ctr"/>
            <a:r>
              <a:rPr lang="ru-RU" sz="2400"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cstate="print"/>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cstate="print"/>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xmlns=""/>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cstate="print"/>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xmlns=""/>
            </a:ext>
          </a:extLst>
        </p:spPr>
      </p:pic>
      <p:graphicFrame>
        <p:nvGraphicFramePr>
          <p:cNvPr id="11" name="Таблица 10">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xmlns="" val="2739582570"/>
              </p:ext>
            </p:extLst>
          </p:nvPr>
        </p:nvGraphicFramePr>
        <p:xfrm>
          <a:off x="946747" y="1458098"/>
          <a:ext cx="8012505" cy="2827849"/>
        </p:xfrm>
        <a:graphic>
          <a:graphicData uri="http://schemas.openxmlformats.org/drawingml/2006/table">
            <a:tbl>
              <a:tblPr>
                <a:tableStyleId>{9D7B26C5-4107-4FEC-AEDC-1716B250A1EF}</a:tableStyleId>
              </a:tblPr>
              <a:tblGrid>
                <a:gridCol w="3770590">
                  <a:extLst>
                    <a:ext uri="{9D8B030D-6E8A-4147-A177-3AD203B41FA5}">
                      <a16:colId xmlns:a16="http://schemas.microsoft.com/office/drawing/2014/main" xmlns="" val="1351382252"/>
                    </a:ext>
                  </a:extLst>
                </a:gridCol>
                <a:gridCol w="1625586">
                  <a:extLst>
                    <a:ext uri="{9D8B030D-6E8A-4147-A177-3AD203B41FA5}">
                      <a16:colId xmlns:a16="http://schemas.microsoft.com/office/drawing/2014/main" xmlns="" val="4195935435"/>
                    </a:ext>
                  </a:extLst>
                </a:gridCol>
                <a:gridCol w="1508154">
                  <a:extLst>
                    <a:ext uri="{9D8B030D-6E8A-4147-A177-3AD203B41FA5}">
                      <a16:colId xmlns:a16="http://schemas.microsoft.com/office/drawing/2014/main" xmlns="" val="1271715071"/>
                    </a:ext>
                  </a:extLst>
                </a:gridCol>
                <a:gridCol w="1108175">
                  <a:extLst>
                    <a:ext uri="{9D8B030D-6E8A-4147-A177-3AD203B41FA5}">
                      <a16:colId xmlns:a16="http://schemas.microsoft.com/office/drawing/2014/main" xmlns="" val="3529015042"/>
                    </a:ext>
                  </a:extLst>
                </a:gridCol>
              </a:tblGrid>
              <a:tr h="552679">
                <a:tc>
                  <a:txBody>
                    <a:bodyPr/>
                    <a:lstStyle/>
                    <a:p>
                      <a:pPr marL="0" algn="l" defTabSz="914400" rtl="0" eaLnBrk="1" fontAlgn="ctr" latinLnBrk="0" hangingPunct="1"/>
                      <a:r>
                        <a:rPr lang="ru-RU" sz="2000" b="1" u="none" strike="noStrike" kern="1200" dirty="0">
                          <a:solidFill>
                            <a:schemeClr val="tx1"/>
                          </a:solidFill>
                          <a:effectLst/>
                        </a:rPr>
                        <a:t>Наименование программ</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rPr>
                        <a:t>Ставка</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Сумма, млн. руб.</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2000" b="1" u="none" strike="noStrike" kern="1200" dirty="0">
                          <a:solidFill>
                            <a:schemeClr val="tx1"/>
                          </a:solidFill>
                          <a:effectLst/>
                          <a:latin typeface="+mn-lt"/>
                          <a:ea typeface="+mn-ea"/>
                          <a:cs typeface="+mn-cs"/>
                        </a:rPr>
                        <a:t>мес.</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latin typeface="+mn-lt"/>
                          <a:ea typeface="+mn-ea"/>
                          <a:cs typeface="+mn-cs"/>
                        </a:rPr>
                        <a:t>Отдаленные территории</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24</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564783155"/>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Социальный бизнес</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2%</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15532">
                <a:tc>
                  <a:txBody>
                    <a:bodyPr/>
                    <a:lstStyle/>
                    <a:p>
                      <a:pPr marL="0" algn="l" defTabSz="914400" rtl="0" eaLnBrk="1" fontAlgn="ctr" latinLnBrk="0" hangingPunct="1"/>
                      <a:r>
                        <a:rPr lang="ru-RU" sz="2000" b="1" u="none" strike="noStrike" kern="1200" dirty="0">
                          <a:solidFill>
                            <a:schemeClr val="tx1"/>
                          </a:solidFill>
                          <a:effectLst/>
                        </a:rPr>
                        <a:t>Приоритетный</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rPr>
                        <a:t>7,5%</a:t>
                      </a:r>
                      <a:endParaRPr lang="ru-RU" sz="2000" b="1"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xmlns="" val="3211564722"/>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Начни свое дело</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7,5%</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331368904"/>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«Самозанятый»</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7,5%</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0,5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81238615"/>
                  </a:ext>
                </a:extLst>
              </a:tr>
              <a:tr h="315532">
                <a:tc>
                  <a:txBody>
                    <a:bodyPr/>
                    <a:lstStyle/>
                    <a:p>
                      <a:pPr marL="0" algn="l" defTabSz="914400" rtl="0" eaLnBrk="1" fontAlgn="ctr" latinLnBrk="0" hangingPunct="1"/>
                      <a:r>
                        <a:rPr lang="ru-RU" sz="2000" b="0" u="none" strike="noStrike" kern="1200" dirty="0" err="1">
                          <a:solidFill>
                            <a:schemeClr val="bg1">
                              <a:lumMod val="50000"/>
                            </a:schemeClr>
                          </a:solidFill>
                          <a:effectLst/>
                          <a:latin typeface="+mn-lt"/>
                          <a:ea typeface="+mn-ea"/>
                          <a:cs typeface="+mn-cs"/>
                        </a:rPr>
                        <a:t>Фудтрак</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2184183280"/>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Общая программа</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12%</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bl>
          </a:graphicData>
        </a:graphic>
      </p:graphicFrame>
    </p:spTree>
    <p:extLst>
      <p:ext uri="{BB962C8B-B14F-4D97-AF65-F5344CB8AC3E}">
        <p14:creationId xmlns:p14="http://schemas.microsoft.com/office/powerpoint/2010/main" xmlns="" val="2271092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354E2EB-7223-0F47-5217-807A26A2A7A7}"/>
              </a:ext>
            </a:extLst>
          </p:cNvPr>
          <p:cNvSpPr>
            <a:spLocks noGrp="1"/>
          </p:cNvSpPr>
          <p:nvPr>
            <p:ph type="title"/>
          </p:nvPr>
        </p:nvSpPr>
        <p:spPr>
          <a:xfrm>
            <a:off x="131763" y="263525"/>
            <a:ext cx="9240837" cy="307777"/>
          </a:xfrm>
        </p:spPr>
        <p:txBody>
          <a:bodyPr/>
          <a:lstStyle/>
          <a:p>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C02383A7-2302-1DBF-22AA-6C0A393A1D1F}"/>
              </a:ext>
            </a:extLst>
          </p:cNvPr>
          <p:cNvSpPr>
            <a:spLocks noGrp="1"/>
          </p:cNvSpPr>
          <p:nvPr>
            <p:ph type="sldNum" sz="quarter" idx="10"/>
          </p:nvPr>
        </p:nvSpPr>
        <p:spPr/>
        <p:txBody>
          <a:bodyPr/>
          <a:lstStyle/>
          <a:p>
            <a:pPr>
              <a:defRPr/>
            </a:pPr>
            <a:fld id="{A75F70F0-0F10-43DB-B21C-44BBECAE22B0}" type="slidenum">
              <a:rPr lang="en-US" altLang="ru-RU" smtClean="0"/>
              <a:pPr>
                <a:defRPr/>
              </a:pPr>
              <a:t>12</a:t>
            </a:fld>
            <a:endParaRPr lang="en-US" altLang="ru-RU"/>
          </a:p>
        </p:txBody>
      </p:sp>
      <p:sp>
        <p:nvSpPr>
          <p:cNvPr id="5" name="TextBox 4">
            <a:extLst>
              <a:ext uri="{FF2B5EF4-FFF2-40B4-BE49-F238E27FC236}">
                <a16:creationId xmlns:a16="http://schemas.microsoft.com/office/drawing/2014/main" xmlns="" id="{52EFEB96-889D-8DC8-8A02-9EA02701DD79}"/>
              </a:ext>
            </a:extLst>
          </p:cNvPr>
          <p:cNvSpPr txBox="1"/>
          <p:nvPr/>
        </p:nvSpPr>
        <p:spPr>
          <a:xfrm>
            <a:off x="379621" y="1585028"/>
            <a:ext cx="8867896" cy="4467057"/>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ru-RU" sz="2400" dirty="0">
                <a:solidFill>
                  <a:srgbClr val="273E61"/>
                </a:solidFill>
                <a:latin typeface="Plex Sans Medium"/>
              </a:rPr>
              <a:t>Резидент промышленного (индустриального) парка</a:t>
            </a:r>
          </a:p>
          <a:p>
            <a:pPr marL="342900" indent="-342900">
              <a:lnSpc>
                <a:spcPct val="150000"/>
              </a:lnSpc>
              <a:buFont typeface="Wingdings" panose="05000000000000000000" pitchFamily="2" charset="2"/>
              <a:buChar char="v"/>
            </a:pPr>
            <a:r>
              <a:rPr lang="ru-RU" sz="2400" dirty="0">
                <a:solidFill>
                  <a:srgbClr val="273E61"/>
                </a:solidFill>
                <a:latin typeface="Plex Sans Medium"/>
              </a:rPr>
              <a:t>Производство</a:t>
            </a:r>
          </a:p>
          <a:p>
            <a:pPr marL="342900" indent="-342900">
              <a:lnSpc>
                <a:spcPct val="150000"/>
              </a:lnSpc>
              <a:buFont typeface="Wingdings" panose="05000000000000000000" pitchFamily="2" charset="2"/>
              <a:buChar char="v"/>
            </a:pPr>
            <a:r>
              <a:rPr lang="ru-RU" sz="2400" dirty="0">
                <a:solidFill>
                  <a:srgbClr val="273E61"/>
                </a:solidFill>
                <a:latin typeface="Plex Sans Medium"/>
              </a:rPr>
              <a:t>Женский бизнес</a:t>
            </a:r>
          </a:p>
          <a:p>
            <a:pPr marL="342900" indent="-342900">
              <a:lnSpc>
                <a:spcPct val="150000"/>
              </a:lnSpc>
              <a:buFont typeface="Wingdings" panose="05000000000000000000" pitchFamily="2" charset="2"/>
              <a:buChar char="v"/>
            </a:pPr>
            <a:r>
              <a:rPr lang="ru-RU" sz="2400" dirty="0">
                <a:solidFill>
                  <a:srgbClr val="273E61"/>
                </a:solidFill>
                <a:latin typeface="Plex Sans Medium"/>
              </a:rPr>
              <a:t>Сельскохозяйственный бизнес</a:t>
            </a:r>
          </a:p>
          <a:p>
            <a:pPr marL="342900" indent="-342900">
              <a:lnSpc>
                <a:spcPct val="150000"/>
              </a:lnSpc>
              <a:buFont typeface="Wingdings" panose="05000000000000000000" pitchFamily="2" charset="2"/>
              <a:buChar char="v"/>
            </a:pPr>
            <a:r>
              <a:rPr lang="ru-RU" sz="2400" dirty="0">
                <a:solidFill>
                  <a:srgbClr val="273E61"/>
                </a:solidFill>
                <a:latin typeface="Plex Sans Medium"/>
              </a:rPr>
              <a:t>Туризм, экология или спорт</a:t>
            </a:r>
          </a:p>
          <a:p>
            <a:pPr marL="342900" indent="-342900">
              <a:lnSpc>
                <a:spcPct val="150000"/>
              </a:lnSpc>
              <a:buFont typeface="Wingdings" panose="05000000000000000000" pitchFamily="2" charset="2"/>
              <a:buChar char="v"/>
            </a:pPr>
            <a:r>
              <a:rPr lang="ru-RU" sz="2400" dirty="0">
                <a:solidFill>
                  <a:srgbClr val="273E61"/>
                </a:solidFill>
                <a:latin typeface="Plex Sans Medium"/>
              </a:rPr>
              <a:t>Молодежный бизнес (физическое лицо до 35 лет)</a:t>
            </a:r>
          </a:p>
          <a:p>
            <a:pPr marL="342900" indent="-342900">
              <a:lnSpc>
                <a:spcPct val="150000"/>
              </a:lnSpc>
              <a:buFont typeface="Wingdings" panose="05000000000000000000" pitchFamily="2" charset="2"/>
              <a:buChar char="v"/>
            </a:pPr>
            <a:r>
              <a:rPr lang="ru-RU" sz="2400" dirty="0">
                <a:solidFill>
                  <a:srgbClr val="273E61"/>
                </a:solidFill>
                <a:latin typeface="Plex Sans Medium"/>
              </a:rPr>
              <a:t>Предприятие создано физическим лицом старше 45 лет и действующее менее 1 года</a:t>
            </a:r>
          </a:p>
        </p:txBody>
      </p:sp>
      <p:sp>
        <p:nvSpPr>
          <p:cNvPr id="6" name="TextBox 5">
            <a:extLst>
              <a:ext uri="{FF2B5EF4-FFF2-40B4-BE49-F238E27FC236}">
                <a16:creationId xmlns:a16="http://schemas.microsoft.com/office/drawing/2014/main" xmlns="" id="{9D794039-E692-9537-AD4D-FBFCD4394273}"/>
              </a:ext>
            </a:extLst>
          </p:cNvPr>
          <p:cNvSpPr txBox="1"/>
          <p:nvPr/>
        </p:nvSpPr>
        <p:spPr>
          <a:xfrm>
            <a:off x="2993366" y="878110"/>
            <a:ext cx="4677499" cy="400110"/>
          </a:xfrm>
          <a:prstGeom prst="rect">
            <a:avLst/>
          </a:prstGeom>
          <a:noFill/>
        </p:spPr>
        <p:txBody>
          <a:bodyPr wrap="none" rtlCol="0">
            <a:spAutoFit/>
          </a:bodyPr>
          <a:lstStyle/>
          <a:p>
            <a:r>
              <a:rPr lang="ru-RU" sz="2000" b="1" dirty="0"/>
              <a:t>Приоритетные виды деятельности</a:t>
            </a:r>
          </a:p>
        </p:txBody>
      </p:sp>
    </p:spTree>
    <p:extLst>
      <p:ext uri="{BB962C8B-B14F-4D97-AF65-F5344CB8AC3E}">
        <p14:creationId xmlns:p14="http://schemas.microsoft.com/office/powerpoint/2010/main" xmlns="" val="1621515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13</a:t>
            </a:fld>
            <a:endParaRPr lang="en-US" altLang="ru-RU"/>
          </a:p>
        </p:txBody>
      </p:sp>
      <p:sp>
        <p:nvSpPr>
          <p:cNvPr id="5" name="TextBox 4"/>
          <p:cNvSpPr txBox="1"/>
          <p:nvPr/>
        </p:nvSpPr>
        <p:spPr>
          <a:xfrm>
            <a:off x="2856781" y="701462"/>
            <a:ext cx="4192438" cy="461665"/>
          </a:xfrm>
          <a:prstGeom prst="rect">
            <a:avLst/>
          </a:prstGeom>
          <a:noFill/>
        </p:spPr>
        <p:txBody>
          <a:bodyPr wrap="square" rtlCol="0">
            <a:spAutoFit/>
          </a:bodyPr>
          <a:lstStyle/>
          <a:p>
            <a:pPr algn="ctr" defTabSz="914400" fontAlgn="ctr"/>
            <a:r>
              <a:rPr lang="ru-RU" sz="2400"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cstate="print"/>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cstate="print"/>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xmlns=""/>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cstate="print"/>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xmlns=""/>
            </a:ext>
          </a:extLst>
        </p:spPr>
      </p:pic>
      <p:graphicFrame>
        <p:nvGraphicFramePr>
          <p:cNvPr id="11" name="Таблица 10">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xmlns="" val="2231455706"/>
              </p:ext>
            </p:extLst>
          </p:nvPr>
        </p:nvGraphicFramePr>
        <p:xfrm>
          <a:off x="872072" y="1458098"/>
          <a:ext cx="8012505" cy="2827849"/>
        </p:xfrm>
        <a:graphic>
          <a:graphicData uri="http://schemas.openxmlformats.org/drawingml/2006/table">
            <a:tbl>
              <a:tblPr>
                <a:tableStyleId>{9D7B26C5-4107-4FEC-AEDC-1716B250A1EF}</a:tableStyleId>
              </a:tblPr>
              <a:tblGrid>
                <a:gridCol w="3770590">
                  <a:extLst>
                    <a:ext uri="{9D8B030D-6E8A-4147-A177-3AD203B41FA5}">
                      <a16:colId xmlns:a16="http://schemas.microsoft.com/office/drawing/2014/main" xmlns="" val="1351382252"/>
                    </a:ext>
                  </a:extLst>
                </a:gridCol>
                <a:gridCol w="1625586">
                  <a:extLst>
                    <a:ext uri="{9D8B030D-6E8A-4147-A177-3AD203B41FA5}">
                      <a16:colId xmlns:a16="http://schemas.microsoft.com/office/drawing/2014/main" xmlns="" val="4195935435"/>
                    </a:ext>
                  </a:extLst>
                </a:gridCol>
                <a:gridCol w="1508154">
                  <a:extLst>
                    <a:ext uri="{9D8B030D-6E8A-4147-A177-3AD203B41FA5}">
                      <a16:colId xmlns:a16="http://schemas.microsoft.com/office/drawing/2014/main" xmlns="" val="1271715071"/>
                    </a:ext>
                  </a:extLst>
                </a:gridCol>
                <a:gridCol w="1108175">
                  <a:extLst>
                    <a:ext uri="{9D8B030D-6E8A-4147-A177-3AD203B41FA5}">
                      <a16:colId xmlns:a16="http://schemas.microsoft.com/office/drawing/2014/main" xmlns="" val="3529015042"/>
                    </a:ext>
                  </a:extLst>
                </a:gridCol>
              </a:tblGrid>
              <a:tr h="552679">
                <a:tc>
                  <a:txBody>
                    <a:bodyPr/>
                    <a:lstStyle/>
                    <a:p>
                      <a:pPr marL="0" algn="l" defTabSz="914400" rtl="0" eaLnBrk="1" fontAlgn="ctr" latinLnBrk="0" hangingPunct="1"/>
                      <a:r>
                        <a:rPr lang="ru-RU" sz="2000" b="1" u="none" strike="noStrike" kern="1200" dirty="0">
                          <a:solidFill>
                            <a:schemeClr val="tx1"/>
                          </a:solidFill>
                          <a:effectLst/>
                        </a:rPr>
                        <a:t>Наименование программ</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rPr>
                        <a:t>Ставка</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Сумма, млн. руб.</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2000" b="1" u="none" strike="noStrike" kern="1200" dirty="0">
                          <a:solidFill>
                            <a:schemeClr val="tx1"/>
                          </a:solidFill>
                          <a:effectLst/>
                          <a:latin typeface="+mn-lt"/>
                          <a:ea typeface="+mn-ea"/>
                          <a:cs typeface="+mn-cs"/>
                        </a:rPr>
                        <a:t>мес.</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latin typeface="+mn-lt"/>
                          <a:ea typeface="+mn-ea"/>
                          <a:cs typeface="+mn-cs"/>
                        </a:rPr>
                        <a:t>Отдаленные территории</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24</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564783155"/>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Социальный бизнес</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2%</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Приоритетный</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7,5%</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15532">
                <a:tc>
                  <a:txBody>
                    <a:bodyPr/>
                    <a:lstStyle/>
                    <a:p>
                      <a:pPr marL="0" algn="l" defTabSz="914400" rtl="0" eaLnBrk="1" fontAlgn="ctr" latinLnBrk="0" hangingPunct="1"/>
                      <a:r>
                        <a:rPr lang="ru-RU" sz="2000" b="1" u="none" strike="noStrike" kern="1200" dirty="0">
                          <a:solidFill>
                            <a:schemeClr val="tx1"/>
                          </a:solidFill>
                          <a:effectLst/>
                        </a:rPr>
                        <a:t>Начни свое дело</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rPr>
                        <a:t>7,5%</a:t>
                      </a:r>
                      <a:endParaRPr lang="ru-RU" sz="2000" b="1"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xmlns="" val="1331368904"/>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«Самозанятый»</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7,5%</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0,5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81238615"/>
                  </a:ext>
                </a:extLst>
              </a:tr>
              <a:tr h="315532">
                <a:tc>
                  <a:txBody>
                    <a:bodyPr/>
                    <a:lstStyle/>
                    <a:p>
                      <a:pPr marL="0" algn="l" defTabSz="914400" rtl="0" eaLnBrk="1" fontAlgn="ctr" latinLnBrk="0" hangingPunct="1"/>
                      <a:r>
                        <a:rPr lang="ru-RU" sz="2000" b="0" u="none" strike="noStrike" kern="1200" dirty="0" err="1">
                          <a:solidFill>
                            <a:schemeClr val="bg1">
                              <a:lumMod val="50000"/>
                            </a:schemeClr>
                          </a:solidFill>
                          <a:effectLst/>
                          <a:latin typeface="+mn-lt"/>
                          <a:ea typeface="+mn-ea"/>
                          <a:cs typeface="+mn-cs"/>
                        </a:rPr>
                        <a:t>Фудтрак</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2184183280"/>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Общая программа</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12%</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bl>
          </a:graphicData>
        </a:graphic>
      </p:graphicFrame>
    </p:spTree>
    <p:extLst>
      <p:ext uri="{BB962C8B-B14F-4D97-AF65-F5344CB8AC3E}">
        <p14:creationId xmlns:p14="http://schemas.microsoft.com/office/powerpoint/2010/main" xmlns="" val="366039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14</a:t>
            </a:fld>
            <a:endParaRPr lang="en-US" altLang="ru-RU"/>
          </a:p>
        </p:txBody>
      </p:sp>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cstate="print"/>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cstate="print"/>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xmlns=""/>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cstate="print"/>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xmlns=""/>
            </a:ext>
          </a:extLst>
        </p:spPr>
      </p:pic>
      <p:graphicFrame>
        <p:nvGraphicFramePr>
          <p:cNvPr id="11" name="Таблица 10">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xmlns="" val="271443263"/>
              </p:ext>
            </p:extLst>
          </p:nvPr>
        </p:nvGraphicFramePr>
        <p:xfrm>
          <a:off x="872072" y="1458098"/>
          <a:ext cx="8012505" cy="2827849"/>
        </p:xfrm>
        <a:graphic>
          <a:graphicData uri="http://schemas.openxmlformats.org/drawingml/2006/table">
            <a:tbl>
              <a:tblPr>
                <a:tableStyleId>{9D7B26C5-4107-4FEC-AEDC-1716B250A1EF}</a:tableStyleId>
              </a:tblPr>
              <a:tblGrid>
                <a:gridCol w="3770590">
                  <a:extLst>
                    <a:ext uri="{9D8B030D-6E8A-4147-A177-3AD203B41FA5}">
                      <a16:colId xmlns:a16="http://schemas.microsoft.com/office/drawing/2014/main" xmlns="" val="1351382252"/>
                    </a:ext>
                  </a:extLst>
                </a:gridCol>
                <a:gridCol w="1625586">
                  <a:extLst>
                    <a:ext uri="{9D8B030D-6E8A-4147-A177-3AD203B41FA5}">
                      <a16:colId xmlns:a16="http://schemas.microsoft.com/office/drawing/2014/main" xmlns="" val="4195935435"/>
                    </a:ext>
                  </a:extLst>
                </a:gridCol>
                <a:gridCol w="1508154">
                  <a:extLst>
                    <a:ext uri="{9D8B030D-6E8A-4147-A177-3AD203B41FA5}">
                      <a16:colId xmlns:a16="http://schemas.microsoft.com/office/drawing/2014/main" xmlns="" val="1271715071"/>
                    </a:ext>
                  </a:extLst>
                </a:gridCol>
                <a:gridCol w="1108175">
                  <a:extLst>
                    <a:ext uri="{9D8B030D-6E8A-4147-A177-3AD203B41FA5}">
                      <a16:colId xmlns:a16="http://schemas.microsoft.com/office/drawing/2014/main" xmlns="" val="3529015042"/>
                    </a:ext>
                  </a:extLst>
                </a:gridCol>
              </a:tblGrid>
              <a:tr h="552679">
                <a:tc>
                  <a:txBody>
                    <a:bodyPr/>
                    <a:lstStyle/>
                    <a:p>
                      <a:pPr marL="0" algn="l" defTabSz="914400" rtl="0" eaLnBrk="1" fontAlgn="ctr" latinLnBrk="0" hangingPunct="1"/>
                      <a:r>
                        <a:rPr lang="ru-RU" sz="2000" b="1" u="none" strike="noStrike" kern="1200" dirty="0">
                          <a:solidFill>
                            <a:schemeClr val="tx1"/>
                          </a:solidFill>
                          <a:effectLst/>
                        </a:rPr>
                        <a:t>Наименование программ</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rPr>
                        <a:t>Ставка</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Сумма, млн. руб.</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2000" b="1" u="none" strike="noStrike" kern="1200" dirty="0">
                          <a:solidFill>
                            <a:schemeClr val="tx1"/>
                          </a:solidFill>
                          <a:effectLst/>
                          <a:latin typeface="+mn-lt"/>
                          <a:ea typeface="+mn-ea"/>
                          <a:cs typeface="+mn-cs"/>
                        </a:rPr>
                        <a:t>мес.</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latin typeface="+mn-lt"/>
                          <a:ea typeface="+mn-ea"/>
                          <a:cs typeface="+mn-cs"/>
                        </a:rPr>
                        <a:t>Отдаленные территории</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24</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564783155"/>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Социальный бизнес</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2%</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Приоритетный</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7,5%</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Начни свое дело</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7,5%</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331368904"/>
                  </a:ext>
                </a:extLst>
              </a:tr>
              <a:tr h="315532">
                <a:tc>
                  <a:txBody>
                    <a:bodyPr/>
                    <a:lstStyle/>
                    <a:p>
                      <a:pPr marL="0" algn="l" defTabSz="914400" rtl="0" eaLnBrk="1" fontAlgn="ctr" latinLnBrk="0" hangingPunct="1"/>
                      <a:r>
                        <a:rPr lang="ru-RU" sz="2000" b="1" u="none" strike="noStrike" kern="1200" dirty="0">
                          <a:solidFill>
                            <a:schemeClr val="tx1"/>
                          </a:solidFill>
                          <a:effectLst/>
                        </a:rPr>
                        <a:t>«Самозанятый»</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rPr>
                        <a:t>7,5%</a:t>
                      </a:r>
                      <a:endParaRPr lang="ru-RU" sz="2000" b="1"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0,5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xmlns="" val="81238615"/>
                  </a:ext>
                </a:extLst>
              </a:tr>
              <a:tr h="315532">
                <a:tc>
                  <a:txBody>
                    <a:bodyPr/>
                    <a:lstStyle/>
                    <a:p>
                      <a:pPr marL="0" algn="l" defTabSz="914400" rtl="0" eaLnBrk="1" fontAlgn="ctr" latinLnBrk="0" hangingPunct="1"/>
                      <a:r>
                        <a:rPr lang="ru-RU" sz="2000" b="0" u="none" strike="noStrike" kern="1200" dirty="0" err="1">
                          <a:solidFill>
                            <a:schemeClr val="bg1">
                              <a:lumMod val="50000"/>
                            </a:schemeClr>
                          </a:solidFill>
                          <a:effectLst/>
                          <a:latin typeface="+mn-lt"/>
                          <a:ea typeface="+mn-ea"/>
                          <a:cs typeface="+mn-cs"/>
                        </a:rPr>
                        <a:t>Фудтрак</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2184183280"/>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Общая программа</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12%</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bl>
          </a:graphicData>
        </a:graphic>
      </p:graphicFrame>
    </p:spTree>
    <p:extLst>
      <p:ext uri="{BB962C8B-B14F-4D97-AF65-F5344CB8AC3E}">
        <p14:creationId xmlns:p14="http://schemas.microsoft.com/office/powerpoint/2010/main" xmlns="" val="3788426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15</a:t>
            </a:fld>
            <a:endParaRPr lang="en-US" altLang="ru-RU"/>
          </a:p>
        </p:txBody>
      </p:sp>
      <p:sp>
        <p:nvSpPr>
          <p:cNvPr id="5" name="TextBox 4"/>
          <p:cNvSpPr txBox="1"/>
          <p:nvPr/>
        </p:nvSpPr>
        <p:spPr>
          <a:xfrm>
            <a:off x="2856781" y="701462"/>
            <a:ext cx="4192438" cy="461665"/>
          </a:xfrm>
          <a:prstGeom prst="rect">
            <a:avLst/>
          </a:prstGeom>
          <a:noFill/>
        </p:spPr>
        <p:txBody>
          <a:bodyPr wrap="square" rtlCol="0">
            <a:spAutoFit/>
          </a:bodyPr>
          <a:lstStyle/>
          <a:p>
            <a:pPr algn="ctr" defTabSz="914400" fontAlgn="ctr"/>
            <a:r>
              <a:rPr lang="ru-RU" sz="2400"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cstate="print"/>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cstate="print"/>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xmlns=""/>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cstate="print"/>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xmlns=""/>
            </a:ext>
          </a:extLst>
        </p:spPr>
      </p:pic>
      <p:graphicFrame>
        <p:nvGraphicFramePr>
          <p:cNvPr id="11" name="Таблица 10">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xmlns="" val="2671257833"/>
              </p:ext>
            </p:extLst>
          </p:nvPr>
        </p:nvGraphicFramePr>
        <p:xfrm>
          <a:off x="872072" y="1458098"/>
          <a:ext cx="8012505" cy="2827849"/>
        </p:xfrm>
        <a:graphic>
          <a:graphicData uri="http://schemas.openxmlformats.org/drawingml/2006/table">
            <a:tbl>
              <a:tblPr>
                <a:tableStyleId>{9D7B26C5-4107-4FEC-AEDC-1716B250A1EF}</a:tableStyleId>
              </a:tblPr>
              <a:tblGrid>
                <a:gridCol w="3770590">
                  <a:extLst>
                    <a:ext uri="{9D8B030D-6E8A-4147-A177-3AD203B41FA5}">
                      <a16:colId xmlns:a16="http://schemas.microsoft.com/office/drawing/2014/main" xmlns="" val="1351382252"/>
                    </a:ext>
                  </a:extLst>
                </a:gridCol>
                <a:gridCol w="1625586">
                  <a:extLst>
                    <a:ext uri="{9D8B030D-6E8A-4147-A177-3AD203B41FA5}">
                      <a16:colId xmlns:a16="http://schemas.microsoft.com/office/drawing/2014/main" xmlns="" val="4195935435"/>
                    </a:ext>
                  </a:extLst>
                </a:gridCol>
                <a:gridCol w="1508154">
                  <a:extLst>
                    <a:ext uri="{9D8B030D-6E8A-4147-A177-3AD203B41FA5}">
                      <a16:colId xmlns:a16="http://schemas.microsoft.com/office/drawing/2014/main" xmlns="" val="1271715071"/>
                    </a:ext>
                  </a:extLst>
                </a:gridCol>
                <a:gridCol w="1108175">
                  <a:extLst>
                    <a:ext uri="{9D8B030D-6E8A-4147-A177-3AD203B41FA5}">
                      <a16:colId xmlns:a16="http://schemas.microsoft.com/office/drawing/2014/main" xmlns="" val="3529015042"/>
                    </a:ext>
                  </a:extLst>
                </a:gridCol>
              </a:tblGrid>
              <a:tr h="552679">
                <a:tc>
                  <a:txBody>
                    <a:bodyPr/>
                    <a:lstStyle/>
                    <a:p>
                      <a:pPr marL="0" algn="l" defTabSz="914400" rtl="0" eaLnBrk="1" fontAlgn="ctr" latinLnBrk="0" hangingPunct="1"/>
                      <a:r>
                        <a:rPr lang="ru-RU" sz="2000" b="1" u="none" strike="noStrike" kern="1200" dirty="0">
                          <a:solidFill>
                            <a:schemeClr val="tx1"/>
                          </a:solidFill>
                          <a:effectLst/>
                        </a:rPr>
                        <a:t>Наименование программ</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rPr>
                        <a:t>Ставка</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Сумма, млн. руб.</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2000" b="1" u="none" strike="noStrike" kern="1200" dirty="0">
                          <a:solidFill>
                            <a:schemeClr val="tx1"/>
                          </a:solidFill>
                          <a:effectLst/>
                          <a:latin typeface="+mn-lt"/>
                          <a:ea typeface="+mn-ea"/>
                          <a:cs typeface="+mn-cs"/>
                        </a:rPr>
                        <a:t>мес.</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15532">
                <a:tc>
                  <a:txBody>
                    <a:bodyPr/>
                    <a:lstStyle/>
                    <a:p>
                      <a:pPr marL="0" algn="l" defTabSz="914400" rtl="0" eaLnBrk="1" fontAlgn="ctr" latinLnBrk="0" hangingPunct="1"/>
                      <a:r>
                        <a:rPr lang="ru-RU" sz="2000" b="0" u="none" strike="noStrike" kern="1200" dirty="0">
                          <a:solidFill>
                            <a:schemeClr val="tx1"/>
                          </a:solidFill>
                          <a:effectLst/>
                          <a:latin typeface="+mn-lt"/>
                          <a:ea typeface="+mn-ea"/>
                          <a:cs typeface="+mn-cs"/>
                        </a:rPr>
                        <a:t>Отдаленные территории</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24</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564783155"/>
                  </a:ext>
                </a:extLst>
              </a:tr>
              <a:tr h="315532">
                <a:tc>
                  <a:txBody>
                    <a:bodyPr/>
                    <a:lstStyle/>
                    <a:p>
                      <a:pPr marL="0" algn="l" defTabSz="914400" rtl="0" eaLnBrk="1" fontAlgn="ctr" latinLnBrk="0" hangingPunct="1"/>
                      <a:r>
                        <a:rPr lang="ru-RU" sz="2000" b="0" u="none" strike="noStrike" kern="1200" dirty="0">
                          <a:solidFill>
                            <a:schemeClr val="tx1"/>
                          </a:solidFill>
                          <a:effectLst/>
                        </a:rPr>
                        <a:t>Социальный бизнес</a:t>
                      </a:r>
                      <a:endParaRPr lang="ru-RU" sz="20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rPr>
                        <a:t>2%</a:t>
                      </a:r>
                      <a:endParaRPr lang="ru-RU" sz="20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15532">
                <a:tc>
                  <a:txBody>
                    <a:bodyPr/>
                    <a:lstStyle/>
                    <a:p>
                      <a:pPr marL="0" algn="l" defTabSz="914400" rtl="0" eaLnBrk="1" fontAlgn="ctr" latinLnBrk="0" hangingPunct="1"/>
                      <a:r>
                        <a:rPr lang="ru-RU" sz="2000" b="0" u="none" strike="noStrike" kern="1200" dirty="0">
                          <a:solidFill>
                            <a:schemeClr val="tx1"/>
                          </a:solidFill>
                          <a:effectLst/>
                        </a:rPr>
                        <a:t>Приоритетный</a:t>
                      </a:r>
                      <a:endParaRPr lang="ru-RU" sz="20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rPr>
                        <a:t>7,5%</a:t>
                      </a:r>
                      <a:endParaRPr lang="ru-RU" sz="20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15532">
                <a:tc>
                  <a:txBody>
                    <a:bodyPr/>
                    <a:lstStyle/>
                    <a:p>
                      <a:pPr marL="0" algn="l" defTabSz="914400" rtl="0" eaLnBrk="1" fontAlgn="ctr" latinLnBrk="0" hangingPunct="1"/>
                      <a:r>
                        <a:rPr lang="ru-RU" sz="2000" b="0" u="none" strike="noStrike" kern="1200" dirty="0">
                          <a:solidFill>
                            <a:schemeClr val="tx1"/>
                          </a:solidFill>
                          <a:effectLst/>
                        </a:rPr>
                        <a:t>Начни свое дело</a:t>
                      </a:r>
                      <a:endParaRPr lang="ru-RU" sz="20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tx1"/>
                          </a:solidFill>
                          <a:effectLst/>
                        </a:rPr>
                        <a:t>7,5%</a:t>
                      </a:r>
                      <a:endParaRPr lang="ru-RU" sz="20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331368904"/>
                  </a:ext>
                </a:extLst>
              </a:tr>
              <a:tr h="315532">
                <a:tc>
                  <a:txBody>
                    <a:bodyPr/>
                    <a:lstStyle/>
                    <a:p>
                      <a:pPr marL="0" algn="l" defTabSz="914400" rtl="0" eaLnBrk="1" fontAlgn="ctr" latinLnBrk="0" hangingPunct="1"/>
                      <a:r>
                        <a:rPr lang="ru-RU" sz="2000" b="0" u="none" strike="noStrike" kern="1200" dirty="0">
                          <a:solidFill>
                            <a:schemeClr val="tx1"/>
                          </a:solidFill>
                          <a:effectLst/>
                        </a:rPr>
                        <a:t>«Самозанятый»</a:t>
                      </a:r>
                      <a:endParaRPr lang="ru-RU" sz="20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rPr>
                        <a:t>7,5%</a:t>
                      </a:r>
                      <a:endParaRPr lang="ru-RU" sz="20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0,5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81238615"/>
                  </a:ext>
                </a:extLst>
              </a:tr>
              <a:tr h="315532">
                <a:tc>
                  <a:txBody>
                    <a:bodyPr/>
                    <a:lstStyle/>
                    <a:p>
                      <a:pPr marL="0" algn="l" defTabSz="914400" rtl="0" eaLnBrk="1" fontAlgn="ctr" latinLnBrk="0" hangingPunct="1"/>
                      <a:r>
                        <a:rPr lang="ru-RU" sz="2000" b="0" u="none" strike="noStrike" kern="1200" dirty="0" err="1">
                          <a:solidFill>
                            <a:schemeClr val="tx1"/>
                          </a:solidFill>
                          <a:effectLst/>
                          <a:latin typeface="+mn-lt"/>
                          <a:ea typeface="+mn-ea"/>
                          <a:cs typeface="+mn-cs"/>
                        </a:rPr>
                        <a:t>Фудтрак</a:t>
                      </a:r>
                      <a:endParaRPr lang="ru-RU" sz="20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xmlns="" val="2184183280"/>
                  </a:ext>
                </a:extLst>
              </a:tr>
              <a:tr h="315532">
                <a:tc>
                  <a:txBody>
                    <a:bodyPr/>
                    <a:lstStyle/>
                    <a:p>
                      <a:pPr marL="0" algn="l" defTabSz="914400" rtl="0" eaLnBrk="1" fontAlgn="ctr" latinLnBrk="0" hangingPunct="1"/>
                      <a:r>
                        <a:rPr lang="ru-RU" sz="2000" b="0" u="none" strike="noStrike" kern="1200" dirty="0">
                          <a:solidFill>
                            <a:schemeClr val="tx1"/>
                          </a:solidFill>
                          <a:effectLst/>
                        </a:rPr>
                        <a:t>Общая программа</a:t>
                      </a:r>
                      <a:endParaRPr lang="ru-RU" sz="20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tx1"/>
                          </a:solidFill>
                          <a:effectLst/>
                        </a:rPr>
                        <a:t>12%</a:t>
                      </a:r>
                      <a:endParaRPr lang="ru-RU" sz="20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bl>
          </a:graphicData>
        </a:graphic>
      </p:graphicFrame>
    </p:spTree>
    <p:extLst>
      <p:ext uri="{BB962C8B-B14F-4D97-AF65-F5344CB8AC3E}">
        <p14:creationId xmlns:p14="http://schemas.microsoft.com/office/powerpoint/2010/main" xmlns="" val="576845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4D87171-6A6A-94C1-186D-025A6D6C881B}"/>
              </a:ext>
            </a:extLst>
          </p:cNvPr>
          <p:cNvSpPr>
            <a:spLocks noGrp="1"/>
          </p:cNvSpPr>
          <p:nvPr>
            <p:ph type="title"/>
          </p:nvPr>
        </p:nvSpPr>
        <p:spPr>
          <a:xfrm>
            <a:off x="131763" y="263525"/>
            <a:ext cx="9240837" cy="307777"/>
          </a:xfrm>
        </p:spPr>
        <p:txBody>
          <a:bodyPr/>
          <a:lstStyle/>
          <a:p>
            <a:pPr algn="ctr"/>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6579C065-9389-8E70-EF21-6A4587D7A975}"/>
              </a:ext>
            </a:extLst>
          </p:cNvPr>
          <p:cNvSpPr>
            <a:spLocks noGrp="1"/>
          </p:cNvSpPr>
          <p:nvPr>
            <p:ph type="sldNum" sz="quarter" idx="10"/>
          </p:nvPr>
        </p:nvSpPr>
        <p:spPr/>
        <p:txBody>
          <a:bodyPr/>
          <a:lstStyle/>
          <a:p>
            <a:pPr>
              <a:defRPr/>
            </a:pPr>
            <a:fld id="{A75F70F0-0F10-43DB-B21C-44BBECAE22B0}" type="slidenum">
              <a:rPr lang="en-US" altLang="ru-RU" smtClean="0"/>
              <a:pPr>
                <a:defRPr/>
              </a:pPr>
              <a:t>16</a:t>
            </a:fld>
            <a:endParaRPr lang="en-US" altLang="ru-RU"/>
          </a:p>
        </p:txBody>
      </p:sp>
      <p:pic>
        <p:nvPicPr>
          <p:cNvPr id="1028" name="Picture 4">
            <a:extLst>
              <a:ext uri="{FF2B5EF4-FFF2-40B4-BE49-F238E27FC236}">
                <a16:creationId xmlns:a16="http://schemas.microsoft.com/office/drawing/2014/main" xmlns="" id="{4CEA0F63-B595-5208-24F5-1265EF2F4FF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630" y="767751"/>
            <a:ext cx="3458361" cy="2307237"/>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a:extLst>
              <a:ext uri="{FF2B5EF4-FFF2-40B4-BE49-F238E27FC236}">
                <a16:creationId xmlns:a16="http://schemas.microsoft.com/office/drawing/2014/main" xmlns="" id="{446B7427-5716-DDE8-1A9E-6A815B403FA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54151" y="4264054"/>
            <a:ext cx="3118449" cy="207896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xmlns="" id="{6F6B7F52-83CF-08AB-F993-D83099562F33}"/>
              </a:ext>
            </a:extLst>
          </p:cNvPr>
          <p:cNvSpPr txBox="1"/>
          <p:nvPr/>
        </p:nvSpPr>
        <p:spPr>
          <a:xfrm>
            <a:off x="4116957" y="1057142"/>
            <a:ext cx="2650527" cy="369332"/>
          </a:xfrm>
          <a:prstGeom prst="rect">
            <a:avLst/>
          </a:prstGeom>
          <a:noFill/>
        </p:spPr>
        <p:txBody>
          <a:bodyPr wrap="square">
            <a:spAutoFit/>
          </a:bodyPr>
          <a:lstStyle/>
          <a:p>
            <a:r>
              <a:rPr lang="ru-RU" sz="1800" b="1" dirty="0">
                <a:effectLst/>
              </a:rPr>
              <a:t>Максимальная сумма</a:t>
            </a:r>
          </a:p>
        </p:txBody>
      </p:sp>
      <p:sp>
        <p:nvSpPr>
          <p:cNvPr id="5" name="TextBox 4">
            <a:extLst>
              <a:ext uri="{FF2B5EF4-FFF2-40B4-BE49-F238E27FC236}">
                <a16:creationId xmlns:a16="http://schemas.microsoft.com/office/drawing/2014/main" xmlns="" id="{E24D4C44-7871-9AEB-4C54-DA4032D6E715}"/>
              </a:ext>
            </a:extLst>
          </p:cNvPr>
          <p:cNvSpPr txBox="1"/>
          <p:nvPr/>
        </p:nvSpPr>
        <p:spPr>
          <a:xfrm>
            <a:off x="6767484" y="1057142"/>
            <a:ext cx="2352854" cy="369332"/>
          </a:xfrm>
          <a:prstGeom prst="rect">
            <a:avLst/>
          </a:prstGeom>
          <a:noFill/>
        </p:spPr>
        <p:txBody>
          <a:bodyPr wrap="square">
            <a:spAutoFit/>
          </a:bodyPr>
          <a:lstStyle/>
          <a:p>
            <a:pPr marL="180975" indent="0" algn="l" defTabSz="932753" rtl="0" eaLnBrk="1" latinLnBrk="0" hangingPunct="1"/>
            <a:r>
              <a:rPr lang="ru-RU" sz="1800" b="1" kern="1200" dirty="0">
                <a:solidFill>
                  <a:schemeClr val="tx1"/>
                </a:solidFill>
                <a:effectLst/>
                <a:latin typeface="+mn-lt"/>
                <a:ea typeface="+mn-ea"/>
                <a:cs typeface="+mn-cs"/>
              </a:rPr>
              <a:t>5 000 000 рублей</a:t>
            </a:r>
          </a:p>
        </p:txBody>
      </p:sp>
      <p:sp>
        <p:nvSpPr>
          <p:cNvPr id="6" name="TextBox 5">
            <a:extLst>
              <a:ext uri="{FF2B5EF4-FFF2-40B4-BE49-F238E27FC236}">
                <a16:creationId xmlns:a16="http://schemas.microsoft.com/office/drawing/2014/main" xmlns="" id="{5CE55C19-0793-D74F-8FD8-3BF2A825E506}"/>
              </a:ext>
            </a:extLst>
          </p:cNvPr>
          <p:cNvSpPr txBox="1"/>
          <p:nvPr/>
        </p:nvSpPr>
        <p:spPr>
          <a:xfrm>
            <a:off x="4116957" y="1765055"/>
            <a:ext cx="1628236"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Срок займа</a:t>
            </a:r>
            <a:endParaRPr lang="ru-RU" b="1" dirty="0">
              <a:effectLst/>
            </a:endParaRPr>
          </a:p>
        </p:txBody>
      </p:sp>
      <p:sp>
        <p:nvSpPr>
          <p:cNvPr id="7" name="TextBox 6">
            <a:extLst>
              <a:ext uri="{FF2B5EF4-FFF2-40B4-BE49-F238E27FC236}">
                <a16:creationId xmlns:a16="http://schemas.microsoft.com/office/drawing/2014/main" xmlns="" id="{549ACB17-6C58-2D80-F329-3CA73CA8A98B}"/>
              </a:ext>
            </a:extLst>
          </p:cNvPr>
          <p:cNvSpPr txBox="1"/>
          <p:nvPr/>
        </p:nvSpPr>
        <p:spPr>
          <a:xfrm>
            <a:off x="6814929" y="1765055"/>
            <a:ext cx="2257964" cy="369332"/>
          </a:xfrm>
          <a:prstGeom prst="rect">
            <a:avLst/>
          </a:prstGeom>
          <a:noFill/>
        </p:spPr>
        <p:txBody>
          <a:bodyPr wrap="square">
            <a:spAutoFit/>
          </a:bodyPr>
          <a:lstStyle/>
          <a:p>
            <a:pPr marL="182880" indent="0" algn="l" rtl="0" eaLnBrk="1" latinLnBrk="0" hangingPunct="1">
              <a:spcBef>
                <a:spcPts val="0"/>
              </a:spcBef>
              <a:spcAft>
                <a:spcPts val="0"/>
              </a:spcAft>
            </a:pPr>
            <a:r>
              <a:rPr lang="ru-RU" b="1" dirty="0">
                <a:solidFill>
                  <a:srgbClr val="000000"/>
                </a:solidFill>
                <a:latin typeface="Arial" panose="020B0604020202020204" pitchFamily="34" charset="0"/>
                <a:cs typeface="Arial" panose="020B0604020202020204" pitchFamily="34" charset="0"/>
              </a:rPr>
              <a:t>Д</a:t>
            </a:r>
            <a:r>
              <a:rPr lang="ru-RU" sz="1800" b="1" kern="1200" dirty="0">
                <a:solidFill>
                  <a:srgbClr val="000000"/>
                </a:solidFill>
                <a:effectLst/>
                <a:latin typeface="Arial" panose="020B0604020202020204" pitchFamily="34" charset="0"/>
                <a:ea typeface="+mn-ea"/>
                <a:cs typeface="Arial" panose="020B0604020202020204" pitchFamily="34" charset="0"/>
              </a:rPr>
              <a:t>о 36 месяцев</a:t>
            </a:r>
            <a:endParaRPr lang="ru-RU" b="1" dirty="0">
              <a:effectLst/>
            </a:endParaRPr>
          </a:p>
        </p:txBody>
      </p:sp>
      <p:sp>
        <p:nvSpPr>
          <p:cNvPr id="8" name="TextBox 7">
            <a:extLst>
              <a:ext uri="{FF2B5EF4-FFF2-40B4-BE49-F238E27FC236}">
                <a16:creationId xmlns:a16="http://schemas.microsoft.com/office/drawing/2014/main" xmlns="" id="{7B9E265F-09B7-8C96-B945-433EC1349C77}"/>
              </a:ext>
            </a:extLst>
          </p:cNvPr>
          <p:cNvSpPr txBox="1"/>
          <p:nvPr/>
        </p:nvSpPr>
        <p:spPr>
          <a:xfrm>
            <a:off x="4116956" y="2472968"/>
            <a:ext cx="265052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a:solidFill>
                  <a:srgbClr val="000000"/>
                </a:solidFill>
                <a:effectLst/>
                <a:latin typeface="Arial" panose="020B0604020202020204" pitchFamily="34" charset="0"/>
                <a:ea typeface="+mn-ea"/>
                <a:cs typeface="Arial" panose="020B0604020202020204" pitchFamily="34" charset="0"/>
              </a:rPr>
              <a:t>Процентная ставка</a:t>
            </a:r>
            <a:endParaRPr lang="ru-RU" b="1" dirty="0">
              <a:effectLst/>
            </a:endParaRPr>
          </a:p>
        </p:txBody>
      </p:sp>
      <p:sp>
        <p:nvSpPr>
          <p:cNvPr id="9" name="TextBox 8">
            <a:extLst>
              <a:ext uri="{FF2B5EF4-FFF2-40B4-BE49-F238E27FC236}">
                <a16:creationId xmlns:a16="http://schemas.microsoft.com/office/drawing/2014/main" xmlns="" id="{FFD40648-735B-65DE-C927-CB89E9E81D81}"/>
              </a:ext>
            </a:extLst>
          </p:cNvPr>
          <p:cNvSpPr txBox="1"/>
          <p:nvPr/>
        </p:nvSpPr>
        <p:spPr>
          <a:xfrm>
            <a:off x="6814929" y="2472968"/>
            <a:ext cx="1835270" cy="369332"/>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7,5 %</a:t>
            </a:r>
            <a:endParaRPr lang="ru-RU" b="1" dirty="0">
              <a:effectLst/>
            </a:endParaRPr>
          </a:p>
        </p:txBody>
      </p:sp>
      <p:sp>
        <p:nvSpPr>
          <p:cNvPr id="12" name="TextBox 11">
            <a:extLst>
              <a:ext uri="{FF2B5EF4-FFF2-40B4-BE49-F238E27FC236}">
                <a16:creationId xmlns:a16="http://schemas.microsoft.com/office/drawing/2014/main" xmlns="" id="{8F02E653-A73D-68D9-CF71-AB983DF146ED}"/>
              </a:ext>
            </a:extLst>
          </p:cNvPr>
          <p:cNvSpPr txBox="1"/>
          <p:nvPr/>
        </p:nvSpPr>
        <p:spPr>
          <a:xfrm>
            <a:off x="305630" y="3429000"/>
            <a:ext cx="3610762"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Дополнительные условия:</a:t>
            </a:r>
            <a:endParaRPr lang="ru-RU" b="1" dirty="0">
              <a:effectLst/>
            </a:endParaRPr>
          </a:p>
        </p:txBody>
      </p:sp>
      <p:sp>
        <p:nvSpPr>
          <p:cNvPr id="14" name="TextBox 13">
            <a:extLst>
              <a:ext uri="{FF2B5EF4-FFF2-40B4-BE49-F238E27FC236}">
                <a16:creationId xmlns:a16="http://schemas.microsoft.com/office/drawing/2014/main" xmlns="" id="{06B9BAAD-3B99-A25A-4BCC-1315F6574CD2}"/>
              </a:ext>
            </a:extLst>
          </p:cNvPr>
          <p:cNvSpPr txBox="1"/>
          <p:nvPr/>
        </p:nvSpPr>
        <p:spPr>
          <a:xfrm>
            <a:off x="305630" y="4051730"/>
            <a:ext cx="4964502" cy="646331"/>
          </a:xfrm>
          <a:prstGeom prst="rect">
            <a:avLst/>
          </a:prstGeom>
          <a:noFill/>
        </p:spPr>
        <p:txBody>
          <a:bodyPr wrap="square">
            <a:spAutoFit/>
          </a:bodyPr>
          <a:lstStyle/>
          <a:p>
            <a:pPr algn="l" fontAlgn="base"/>
            <a:r>
              <a:rPr lang="ru-RU" b="1" dirty="0">
                <a:solidFill>
                  <a:srgbClr val="000000"/>
                </a:solidFill>
                <a:latin typeface="Arial" panose="020B0604020202020204" pitchFamily="34" charset="0"/>
                <a:cs typeface="Arial" panose="020B0604020202020204" pitchFamily="34" charset="0"/>
              </a:rPr>
              <a:t>Залог приобретаемого имущества (</a:t>
            </a:r>
            <a:r>
              <a:rPr lang="ru-RU" b="1" dirty="0" err="1">
                <a:solidFill>
                  <a:srgbClr val="000000"/>
                </a:solidFill>
                <a:latin typeface="Arial" panose="020B0604020202020204" pitchFamily="34" charset="0"/>
                <a:cs typeface="Arial" panose="020B0604020202020204" pitchFamily="34" charset="0"/>
              </a:rPr>
              <a:t>фудтрак</a:t>
            </a:r>
            <a:r>
              <a:rPr lang="ru-RU" b="1" dirty="0">
                <a:solidFill>
                  <a:srgbClr val="000000"/>
                </a:solidFill>
                <a:latin typeface="Arial" panose="020B0604020202020204" pitchFamily="34" charset="0"/>
                <a:cs typeface="Arial" panose="020B0604020202020204" pitchFamily="34" charset="0"/>
              </a:rPr>
              <a:t>)</a:t>
            </a:r>
          </a:p>
        </p:txBody>
      </p:sp>
      <p:sp>
        <p:nvSpPr>
          <p:cNvPr id="16" name="TextBox 15">
            <a:extLst>
              <a:ext uri="{FF2B5EF4-FFF2-40B4-BE49-F238E27FC236}">
                <a16:creationId xmlns:a16="http://schemas.microsoft.com/office/drawing/2014/main" xmlns="" id="{E3B15887-6485-329C-CA2F-B4F2A502FEBD}"/>
              </a:ext>
            </a:extLst>
          </p:cNvPr>
          <p:cNvSpPr txBox="1"/>
          <p:nvPr/>
        </p:nvSpPr>
        <p:spPr>
          <a:xfrm>
            <a:off x="305630" y="4822312"/>
            <a:ext cx="5758740" cy="646331"/>
          </a:xfrm>
          <a:prstGeom prst="rect">
            <a:avLst/>
          </a:prstGeom>
          <a:noFill/>
        </p:spPr>
        <p:txBody>
          <a:bodyPr wrap="square">
            <a:spAutoFit/>
          </a:bodyPr>
          <a:lstStyle/>
          <a:p>
            <a:r>
              <a:rPr lang="ru-RU" b="1" dirty="0">
                <a:solidFill>
                  <a:srgbClr val="000000"/>
                </a:solidFill>
                <a:latin typeface="Arial" panose="020B0604020202020204" pitchFamily="34" charset="0"/>
                <a:cs typeface="Arial" panose="020B0604020202020204" pitchFamily="34" charset="0"/>
              </a:rPr>
              <a:t>Поручительство Московского областного гарантийного фонда (70 % от суммы займа)   </a:t>
            </a:r>
          </a:p>
        </p:txBody>
      </p:sp>
      <p:sp>
        <p:nvSpPr>
          <p:cNvPr id="18" name="TextBox 17">
            <a:extLst>
              <a:ext uri="{FF2B5EF4-FFF2-40B4-BE49-F238E27FC236}">
                <a16:creationId xmlns:a16="http://schemas.microsoft.com/office/drawing/2014/main" xmlns="" id="{D97A924A-0BFF-6226-7B39-57B4894C8EEF}"/>
              </a:ext>
            </a:extLst>
          </p:cNvPr>
          <p:cNvSpPr txBox="1"/>
          <p:nvPr/>
        </p:nvSpPr>
        <p:spPr>
          <a:xfrm>
            <a:off x="305629" y="5584325"/>
            <a:ext cx="5439563" cy="646331"/>
          </a:xfrm>
          <a:prstGeom prst="rect">
            <a:avLst/>
          </a:prstGeom>
          <a:noFill/>
        </p:spPr>
        <p:txBody>
          <a:bodyPr wrap="square">
            <a:spAutoFit/>
          </a:bodyPr>
          <a:lstStyle/>
          <a:p>
            <a:r>
              <a:rPr lang="ru-RU" b="1" dirty="0">
                <a:solidFill>
                  <a:srgbClr val="000000"/>
                </a:solidFill>
                <a:latin typeface="Arial" panose="020B0604020202020204" pitchFamily="34" charset="0"/>
                <a:cs typeface="Arial" panose="020B0604020202020204" pitchFamily="34" charset="0"/>
              </a:rPr>
              <a:t>Заключение договора цессии с продавцом/производителем</a:t>
            </a:r>
          </a:p>
        </p:txBody>
      </p:sp>
    </p:spTree>
    <p:extLst>
      <p:ext uri="{BB962C8B-B14F-4D97-AF65-F5344CB8AC3E}">
        <p14:creationId xmlns:p14="http://schemas.microsoft.com/office/powerpoint/2010/main" xmlns="" val="3409277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17</a:t>
            </a:fld>
            <a:endParaRPr lang="en-US" altLang="ru-RU"/>
          </a:p>
        </p:txBody>
      </p:sp>
      <p:sp>
        <p:nvSpPr>
          <p:cNvPr id="5" name="TextBox 4"/>
          <p:cNvSpPr txBox="1"/>
          <p:nvPr/>
        </p:nvSpPr>
        <p:spPr>
          <a:xfrm>
            <a:off x="2856781" y="701462"/>
            <a:ext cx="4192438" cy="461665"/>
          </a:xfrm>
          <a:prstGeom prst="rect">
            <a:avLst/>
          </a:prstGeom>
          <a:noFill/>
        </p:spPr>
        <p:txBody>
          <a:bodyPr wrap="square" rtlCol="0">
            <a:spAutoFit/>
          </a:bodyPr>
          <a:lstStyle/>
          <a:p>
            <a:pPr algn="ctr" defTabSz="914400" fontAlgn="ctr"/>
            <a:r>
              <a:rPr lang="ru-RU" sz="2400"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cstate="print"/>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cstate="print"/>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xmlns=""/>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cstate="print"/>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xmlns=""/>
            </a:ext>
          </a:extLst>
        </p:spPr>
      </p:pic>
      <p:graphicFrame>
        <p:nvGraphicFramePr>
          <p:cNvPr id="11" name="Таблица 10">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xmlns="" val="2278486847"/>
              </p:ext>
            </p:extLst>
          </p:nvPr>
        </p:nvGraphicFramePr>
        <p:xfrm>
          <a:off x="872072" y="1458098"/>
          <a:ext cx="8012505" cy="2827849"/>
        </p:xfrm>
        <a:graphic>
          <a:graphicData uri="http://schemas.openxmlformats.org/drawingml/2006/table">
            <a:tbl>
              <a:tblPr>
                <a:tableStyleId>{9D7B26C5-4107-4FEC-AEDC-1716B250A1EF}</a:tableStyleId>
              </a:tblPr>
              <a:tblGrid>
                <a:gridCol w="3770590">
                  <a:extLst>
                    <a:ext uri="{9D8B030D-6E8A-4147-A177-3AD203B41FA5}">
                      <a16:colId xmlns:a16="http://schemas.microsoft.com/office/drawing/2014/main" xmlns="" val="1351382252"/>
                    </a:ext>
                  </a:extLst>
                </a:gridCol>
                <a:gridCol w="1625586">
                  <a:extLst>
                    <a:ext uri="{9D8B030D-6E8A-4147-A177-3AD203B41FA5}">
                      <a16:colId xmlns:a16="http://schemas.microsoft.com/office/drawing/2014/main" xmlns="" val="4195935435"/>
                    </a:ext>
                  </a:extLst>
                </a:gridCol>
                <a:gridCol w="1508154">
                  <a:extLst>
                    <a:ext uri="{9D8B030D-6E8A-4147-A177-3AD203B41FA5}">
                      <a16:colId xmlns:a16="http://schemas.microsoft.com/office/drawing/2014/main" xmlns="" val="1271715071"/>
                    </a:ext>
                  </a:extLst>
                </a:gridCol>
                <a:gridCol w="1108175">
                  <a:extLst>
                    <a:ext uri="{9D8B030D-6E8A-4147-A177-3AD203B41FA5}">
                      <a16:colId xmlns:a16="http://schemas.microsoft.com/office/drawing/2014/main" xmlns="" val="3529015042"/>
                    </a:ext>
                  </a:extLst>
                </a:gridCol>
              </a:tblGrid>
              <a:tr h="552679">
                <a:tc>
                  <a:txBody>
                    <a:bodyPr/>
                    <a:lstStyle/>
                    <a:p>
                      <a:pPr marL="0" algn="l" defTabSz="914400" rtl="0" eaLnBrk="1" fontAlgn="ctr" latinLnBrk="0" hangingPunct="1"/>
                      <a:r>
                        <a:rPr lang="ru-RU" sz="2000" b="1" u="none" strike="noStrike" kern="1200" dirty="0">
                          <a:solidFill>
                            <a:schemeClr val="tx1"/>
                          </a:solidFill>
                          <a:effectLst/>
                        </a:rPr>
                        <a:t>Наименование программ</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rPr>
                        <a:t>Ставка</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Сумма, млн. руб.</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2000" b="1" u="none" strike="noStrike" kern="1200" dirty="0">
                          <a:solidFill>
                            <a:schemeClr val="tx1"/>
                          </a:solidFill>
                          <a:effectLst/>
                          <a:latin typeface="+mn-lt"/>
                          <a:ea typeface="+mn-ea"/>
                          <a:cs typeface="+mn-cs"/>
                        </a:rPr>
                        <a:t>мес.</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15532">
                <a:tc>
                  <a:txBody>
                    <a:bodyPr/>
                    <a:lstStyle/>
                    <a:p>
                      <a:pPr marL="0" algn="l" defTabSz="914400" rtl="0" eaLnBrk="1" fontAlgn="ctr" latinLnBrk="0" hangingPunct="1"/>
                      <a:r>
                        <a:rPr lang="ru-RU" sz="2000" b="0" u="none" strike="noStrike" kern="1200" dirty="0">
                          <a:solidFill>
                            <a:schemeClr val="tx1"/>
                          </a:solidFill>
                          <a:effectLst/>
                          <a:latin typeface="+mn-lt"/>
                          <a:ea typeface="+mn-ea"/>
                          <a:cs typeface="+mn-cs"/>
                        </a:rPr>
                        <a:t>Отдаленные территории</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24</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564783155"/>
                  </a:ext>
                </a:extLst>
              </a:tr>
              <a:tr h="315532">
                <a:tc>
                  <a:txBody>
                    <a:bodyPr/>
                    <a:lstStyle/>
                    <a:p>
                      <a:pPr marL="0" algn="l" defTabSz="914400" rtl="0" eaLnBrk="1" fontAlgn="ctr" latinLnBrk="0" hangingPunct="1"/>
                      <a:r>
                        <a:rPr lang="ru-RU" sz="2000" b="0" u="none" strike="noStrike" kern="1200" dirty="0">
                          <a:solidFill>
                            <a:schemeClr val="tx1"/>
                          </a:solidFill>
                          <a:effectLst/>
                        </a:rPr>
                        <a:t>Социальный бизнес</a:t>
                      </a:r>
                      <a:endParaRPr lang="ru-RU" sz="20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rPr>
                        <a:t>2%</a:t>
                      </a:r>
                      <a:endParaRPr lang="ru-RU" sz="20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15532">
                <a:tc>
                  <a:txBody>
                    <a:bodyPr/>
                    <a:lstStyle/>
                    <a:p>
                      <a:pPr marL="0" algn="l" defTabSz="914400" rtl="0" eaLnBrk="1" fontAlgn="ctr" latinLnBrk="0" hangingPunct="1"/>
                      <a:r>
                        <a:rPr lang="ru-RU" sz="2000" b="0" u="none" strike="noStrike" kern="1200" dirty="0">
                          <a:solidFill>
                            <a:schemeClr val="tx1"/>
                          </a:solidFill>
                          <a:effectLst/>
                        </a:rPr>
                        <a:t>Приоритетный</a:t>
                      </a:r>
                      <a:endParaRPr lang="ru-RU" sz="20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rPr>
                        <a:t>7,5%</a:t>
                      </a:r>
                      <a:endParaRPr lang="ru-RU" sz="20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15532">
                <a:tc>
                  <a:txBody>
                    <a:bodyPr/>
                    <a:lstStyle/>
                    <a:p>
                      <a:pPr marL="0" algn="l" defTabSz="914400" rtl="0" eaLnBrk="1" fontAlgn="ctr" latinLnBrk="0" hangingPunct="1"/>
                      <a:r>
                        <a:rPr lang="ru-RU" sz="2000" b="0" u="none" strike="noStrike" kern="1200" dirty="0">
                          <a:solidFill>
                            <a:schemeClr val="tx1"/>
                          </a:solidFill>
                          <a:effectLst/>
                        </a:rPr>
                        <a:t>Начни свое дело</a:t>
                      </a:r>
                      <a:endParaRPr lang="ru-RU" sz="20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tx1"/>
                          </a:solidFill>
                          <a:effectLst/>
                        </a:rPr>
                        <a:t>7,5%</a:t>
                      </a:r>
                      <a:endParaRPr lang="ru-RU" sz="20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331368904"/>
                  </a:ext>
                </a:extLst>
              </a:tr>
              <a:tr h="315532">
                <a:tc>
                  <a:txBody>
                    <a:bodyPr/>
                    <a:lstStyle/>
                    <a:p>
                      <a:pPr marL="0" algn="l" defTabSz="914400" rtl="0" eaLnBrk="1" fontAlgn="ctr" latinLnBrk="0" hangingPunct="1"/>
                      <a:r>
                        <a:rPr lang="ru-RU" sz="2000" b="0" u="none" strike="noStrike" kern="1200" dirty="0">
                          <a:solidFill>
                            <a:schemeClr val="tx1"/>
                          </a:solidFill>
                          <a:effectLst/>
                        </a:rPr>
                        <a:t>«Самозанятый»</a:t>
                      </a:r>
                      <a:endParaRPr lang="ru-RU" sz="20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rPr>
                        <a:t>7,5%</a:t>
                      </a:r>
                      <a:endParaRPr lang="ru-RU" sz="20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0,5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81238615"/>
                  </a:ext>
                </a:extLst>
              </a:tr>
              <a:tr h="315532">
                <a:tc>
                  <a:txBody>
                    <a:bodyPr/>
                    <a:lstStyle/>
                    <a:p>
                      <a:pPr marL="0" algn="l" defTabSz="914400" rtl="0" eaLnBrk="1" fontAlgn="ctr" latinLnBrk="0" hangingPunct="1"/>
                      <a:r>
                        <a:rPr lang="ru-RU" sz="2000" b="0" u="none" strike="noStrike" kern="1200" dirty="0" err="1">
                          <a:solidFill>
                            <a:schemeClr val="tx1"/>
                          </a:solidFill>
                          <a:effectLst/>
                          <a:latin typeface="+mn-lt"/>
                          <a:ea typeface="+mn-ea"/>
                          <a:cs typeface="+mn-cs"/>
                        </a:rPr>
                        <a:t>Фудтрак</a:t>
                      </a:r>
                      <a:endParaRPr lang="ru-RU" sz="20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2184183280"/>
                  </a:ext>
                </a:extLst>
              </a:tr>
              <a:tr h="315532">
                <a:tc>
                  <a:txBody>
                    <a:bodyPr/>
                    <a:lstStyle/>
                    <a:p>
                      <a:pPr marL="0" algn="l" defTabSz="914400" rtl="0" eaLnBrk="1" fontAlgn="ctr" latinLnBrk="0" hangingPunct="1"/>
                      <a:r>
                        <a:rPr lang="ru-RU" sz="2000" b="0" u="none" strike="noStrike" kern="1200" dirty="0">
                          <a:solidFill>
                            <a:schemeClr val="tx1"/>
                          </a:solidFill>
                          <a:effectLst/>
                        </a:rPr>
                        <a:t>Общая программа</a:t>
                      </a:r>
                      <a:endParaRPr lang="ru-RU" sz="20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0" u="none" strike="noStrike" kern="1200" dirty="0">
                          <a:solidFill>
                            <a:schemeClr val="tx1"/>
                          </a:solidFill>
                          <a:effectLst/>
                        </a:rPr>
                        <a:t>12%</a:t>
                      </a:r>
                      <a:endParaRPr lang="ru-RU" sz="20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xmlns="" val="3197337228"/>
                  </a:ext>
                </a:extLst>
              </a:tr>
            </a:tbl>
          </a:graphicData>
        </a:graphic>
      </p:graphicFrame>
    </p:spTree>
    <p:extLst>
      <p:ext uri="{BB962C8B-B14F-4D97-AF65-F5344CB8AC3E}">
        <p14:creationId xmlns:p14="http://schemas.microsoft.com/office/powerpoint/2010/main" xmlns="" val="504389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1726097-E83B-4869-6301-350C0C2FB57C}"/>
              </a:ext>
            </a:extLst>
          </p:cNvPr>
          <p:cNvSpPr>
            <a:spLocks noGrp="1"/>
          </p:cNvSpPr>
          <p:nvPr>
            <p:ph type="title"/>
          </p:nvPr>
        </p:nvSpPr>
        <p:spPr>
          <a:xfrm>
            <a:off x="131763" y="263525"/>
            <a:ext cx="9240837" cy="307777"/>
          </a:xfrm>
        </p:spPr>
        <p:txBody>
          <a:bodyPr/>
          <a:lstStyle/>
          <a:p>
            <a:pPr algn="ctr"/>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F2DACA47-8AD0-935A-3B10-AA1EA27714A1}"/>
              </a:ext>
            </a:extLst>
          </p:cNvPr>
          <p:cNvSpPr>
            <a:spLocks noGrp="1"/>
          </p:cNvSpPr>
          <p:nvPr>
            <p:ph type="sldNum" sz="quarter" idx="10"/>
          </p:nvPr>
        </p:nvSpPr>
        <p:spPr/>
        <p:txBody>
          <a:bodyPr/>
          <a:lstStyle/>
          <a:p>
            <a:pPr>
              <a:defRPr/>
            </a:pPr>
            <a:fld id="{A75F70F0-0F10-43DB-B21C-44BBECAE22B0}" type="slidenum">
              <a:rPr lang="en-US" altLang="ru-RU" smtClean="0"/>
              <a:pPr>
                <a:defRPr/>
              </a:pPr>
              <a:t>18</a:t>
            </a:fld>
            <a:endParaRPr lang="en-US" altLang="ru-RU"/>
          </a:p>
        </p:txBody>
      </p:sp>
      <p:sp>
        <p:nvSpPr>
          <p:cNvPr id="5" name="TextBox 4">
            <a:extLst>
              <a:ext uri="{FF2B5EF4-FFF2-40B4-BE49-F238E27FC236}">
                <a16:creationId xmlns:a16="http://schemas.microsoft.com/office/drawing/2014/main" xmlns="" id="{C296FA82-62BD-7C94-6BEB-9500E9834BEA}"/>
              </a:ext>
            </a:extLst>
          </p:cNvPr>
          <p:cNvSpPr txBox="1"/>
          <p:nvPr/>
        </p:nvSpPr>
        <p:spPr>
          <a:xfrm>
            <a:off x="2085434" y="1134698"/>
            <a:ext cx="5509165" cy="707886"/>
          </a:xfrm>
          <a:prstGeom prst="rect">
            <a:avLst/>
          </a:prstGeom>
          <a:noFill/>
        </p:spPr>
        <p:txBody>
          <a:bodyPr wrap="square">
            <a:spAutoFit/>
          </a:bodyPr>
          <a:lstStyle/>
          <a:p>
            <a:pPr algn="ctr"/>
            <a:r>
              <a:rPr lang="ru-RU" sz="2000" b="1" dirty="0"/>
              <a:t>Основные требования к финансовому положению заемщиков</a:t>
            </a:r>
          </a:p>
        </p:txBody>
      </p:sp>
      <p:sp>
        <p:nvSpPr>
          <p:cNvPr id="6" name="TextBox 5">
            <a:extLst>
              <a:ext uri="{FF2B5EF4-FFF2-40B4-BE49-F238E27FC236}">
                <a16:creationId xmlns:a16="http://schemas.microsoft.com/office/drawing/2014/main" xmlns="" id="{9D72A479-F249-8BDF-6E33-BA859D283821}"/>
              </a:ext>
            </a:extLst>
          </p:cNvPr>
          <p:cNvSpPr txBox="1"/>
          <p:nvPr/>
        </p:nvSpPr>
        <p:spPr>
          <a:xfrm>
            <a:off x="741871" y="2405980"/>
            <a:ext cx="7927675" cy="1697068"/>
          </a:xfrm>
          <a:prstGeom prst="rect">
            <a:avLst/>
          </a:prstGeom>
          <a:noFill/>
        </p:spPr>
        <p:txBody>
          <a:bodyPr wrap="square" rtlCol="0">
            <a:spAutoFit/>
          </a:bodyPr>
          <a:lstStyle/>
          <a:p>
            <a:pPr marL="342900" indent="-342900">
              <a:lnSpc>
                <a:spcPct val="150000"/>
              </a:lnSpc>
              <a:buFont typeface="Wingdings" panose="05000000000000000000" pitchFamily="2" charset="2"/>
              <a:buChar char="v"/>
            </a:pPr>
            <a:r>
              <a:rPr lang="ru-RU" sz="2400" dirty="0">
                <a:solidFill>
                  <a:srgbClr val="273E61"/>
                </a:solidFill>
                <a:latin typeface="Plex Sans Medium"/>
              </a:rPr>
              <a:t>Положительная кредитная история</a:t>
            </a:r>
          </a:p>
          <a:p>
            <a:pPr marL="342900" indent="-342900">
              <a:lnSpc>
                <a:spcPct val="150000"/>
              </a:lnSpc>
              <a:buFont typeface="Wingdings" panose="05000000000000000000" pitchFamily="2" charset="2"/>
              <a:buChar char="v"/>
            </a:pPr>
            <a:r>
              <a:rPr lang="ru-RU" sz="2400" dirty="0">
                <a:solidFill>
                  <a:srgbClr val="273E61"/>
                </a:solidFill>
                <a:latin typeface="Plex Sans Medium"/>
              </a:rPr>
              <a:t>Отсутствие действующих исполнительных производств</a:t>
            </a:r>
          </a:p>
          <a:p>
            <a:pPr marL="342900" indent="-342900">
              <a:lnSpc>
                <a:spcPct val="150000"/>
              </a:lnSpc>
              <a:buFont typeface="Wingdings" panose="05000000000000000000" pitchFamily="2" charset="2"/>
              <a:buChar char="v"/>
            </a:pPr>
            <a:r>
              <a:rPr lang="ru-RU" sz="2400" dirty="0">
                <a:solidFill>
                  <a:srgbClr val="273E61"/>
                </a:solidFill>
                <a:latin typeface="Plex Sans Medium"/>
              </a:rPr>
              <a:t>Положительный финансовый результат</a:t>
            </a:r>
          </a:p>
        </p:txBody>
      </p:sp>
    </p:spTree>
    <p:extLst>
      <p:ext uri="{BB962C8B-B14F-4D97-AF65-F5344CB8AC3E}">
        <p14:creationId xmlns:p14="http://schemas.microsoft.com/office/powerpoint/2010/main" xmlns="" val="28532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E0AC0F00-8052-4C14-80BF-24EDAF02EFA4}"/>
              </a:ext>
            </a:extLst>
          </p:cNvPr>
          <p:cNvSpPr>
            <a:spLocks noGrp="1"/>
          </p:cNvSpPr>
          <p:nvPr>
            <p:ph type="sldNum" sz="quarter" idx="10"/>
          </p:nvPr>
        </p:nvSpPr>
        <p:spPr/>
        <p:txBody>
          <a:bodyPr/>
          <a:lstStyle/>
          <a:p>
            <a:pPr>
              <a:defRPr/>
            </a:pPr>
            <a:fld id="{A75F70F0-0F10-43DB-B21C-44BBECAE22B0}" type="slidenum">
              <a:rPr lang="en-US" altLang="ru-RU" smtClean="0"/>
              <a:pPr>
                <a:defRPr/>
              </a:pPr>
              <a:t>1</a:t>
            </a:fld>
            <a:endParaRPr lang="en-US" altLang="ru-RU"/>
          </a:p>
        </p:txBody>
      </p:sp>
      <p:sp>
        <p:nvSpPr>
          <p:cNvPr id="4" name="Title 1">
            <a:extLst>
              <a:ext uri="{FF2B5EF4-FFF2-40B4-BE49-F238E27FC236}">
                <a16:creationId xmlns:a16="http://schemas.microsoft.com/office/drawing/2014/main" xmlns="" id="{9570AD58-ABDA-4211-B8B5-EDA1F3F9C527}"/>
              </a:ext>
            </a:extLst>
          </p:cNvPr>
          <p:cNvSpPr txBox="1">
            <a:spLocks/>
          </p:cNvSpPr>
          <p:nvPr/>
        </p:nvSpPr>
        <p:spPr bwMode="auto">
          <a:xfrm>
            <a:off x="711200" y="298679"/>
            <a:ext cx="8795206"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pPr algn="ctr"/>
            <a:r>
              <a:rPr lang="ru-RU" sz="2400" kern="0" dirty="0">
                <a:latin typeface="Arial Narrow" pitchFamily="34" charset="0"/>
              </a:rPr>
              <a:t>МКК Московский областной фонд микрофинансирования</a:t>
            </a:r>
            <a:endParaRPr lang="en-US" sz="2400" kern="0" dirty="0">
              <a:latin typeface="Arial Narrow" pitchFamily="34" charset="0"/>
            </a:endParaRPr>
          </a:p>
        </p:txBody>
      </p:sp>
      <p:sp>
        <p:nvSpPr>
          <p:cNvPr id="5" name="TextBox 4">
            <a:extLst>
              <a:ext uri="{FF2B5EF4-FFF2-40B4-BE49-F238E27FC236}">
                <a16:creationId xmlns:a16="http://schemas.microsoft.com/office/drawing/2014/main" xmlns="" id="{F60E8BF8-A72E-4F99-9E3D-9BAFC72E458F}"/>
              </a:ext>
            </a:extLst>
          </p:cNvPr>
          <p:cNvSpPr txBox="1"/>
          <p:nvPr/>
        </p:nvSpPr>
        <p:spPr>
          <a:xfrm>
            <a:off x="676214" y="1420962"/>
            <a:ext cx="8553570" cy="461665"/>
          </a:xfrm>
          <a:prstGeom prst="rect">
            <a:avLst/>
          </a:prstGeom>
          <a:noFill/>
        </p:spPr>
        <p:txBody>
          <a:bodyPr wrap="square" rtlCol="0">
            <a:spAutoFit/>
          </a:bodyPr>
          <a:lstStyle/>
          <a:p>
            <a:pPr algn="ctr" defTabSz="914400" fontAlgn="ctr"/>
            <a:r>
              <a:rPr lang="ru-RU" sz="2400" b="1" dirty="0">
                <a:latin typeface="+mn-lt"/>
                <a:cs typeface="+mn-cs"/>
              </a:rPr>
              <a:t>Цель – предоставление льготных микрозаймов</a:t>
            </a:r>
          </a:p>
        </p:txBody>
      </p:sp>
      <p:sp>
        <p:nvSpPr>
          <p:cNvPr id="6" name="TextBox 5">
            <a:extLst>
              <a:ext uri="{FF2B5EF4-FFF2-40B4-BE49-F238E27FC236}">
                <a16:creationId xmlns:a16="http://schemas.microsoft.com/office/drawing/2014/main" xmlns="" id="{31A7908A-CA10-413F-8DBA-A19D3B1E53CD}"/>
              </a:ext>
            </a:extLst>
          </p:cNvPr>
          <p:cNvSpPr txBox="1"/>
          <p:nvPr/>
        </p:nvSpPr>
        <p:spPr>
          <a:xfrm>
            <a:off x="1763142" y="2404745"/>
            <a:ext cx="6379713" cy="461665"/>
          </a:xfrm>
          <a:prstGeom prst="rect">
            <a:avLst/>
          </a:prstGeom>
          <a:noFill/>
        </p:spPr>
        <p:txBody>
          <a:bodyPr wrap="square" rtlCol="0">
            <a:spAutoFit/>
          </a:bodyPr>
          <a:lstStyle/>
          <a:p>
            <a:pPr algn="ctr" defTabSz="914400" fontAlgn="ctr"/>
            <a:r>
              <a:rPr lang="ru-RU" sz="2400" b="1" dirty="0">
                <a:latin typeface="+mn-lt"/>
                <a:cs typeface="+mn-cs"/>
              </a:rPr>
              <a:t>Максимальная сумма – 5 000 000 рублей</a:t>
            </a:r>
          </a:p>
        </p:txBody>
      </p:sp>
      <p:sp>
        <p:nvSpPr>
          <p:cNvPr id="7" name="TextBox 6">
            <a:extLst>
              <a:ext uri="{FF2B5EF4-FFF2-40B4-BE49-F238E27FC236}">
                <a16:creationId xmlns:a16="http://schemas.microsoft.com/office/drawing/2014/main" xmlns="" id="{D24EF7C0-FDB5-4253-AA80-EA9982839C1A}"/>
              </a:ext>
            </a:extLst>
          </p:cNvPr>
          <p:cNvSpPr txBox="1"/>
          <p:nvPr/>
        </p:nvSpPr>
        <p:spPr>
          <a:xfrm>
            <a:off x="1763142" y="3335542"/>
            <a:ext cx="6379713" cy="461665"/>
          </a:xfrm>
          <a:prstGeom prst="rect">
            <a:avLst/>
          </a:prstGeom>
          <a:noFill/>
        </p:spPr>
        <p:txBody>
          <a:bodyPr wrap="square" rtlCol="0">
            <a:spAutoFit/>
          </a:bodyPr>
          <a:lstStyle/>
          <a:p>
            <a:pPr algn="ctr" defTabSz="914400" fontAlgn="ctr"/>
            <a:r>
              <a:rPr lang="ru-RU" sz="2400" b="1" dirty="0">
                <a:latin typeface="+mn-lt"/>
                <a:cs typeface="+mn-cs"/>
              </a:rPr>
              <a:t>Максимальный срок – 36 месяцев</a:t>
            </a:r>
          </a:p>
        </p:txBody>
      </p:sp>
      <p:pic>
        <p:nvPicPr>
          <p:cNvPr id="11" name="Picture 10" descr="Ультрасовременный тепличный комплекс появится в Серпухове в декабре">
            <a:extLst>
              <a:ext uri="{FF2B5EF4-FFF2-40B4-BE49-F238E27FC236}">
                <a16:creationId xmlns:a16="http://schemas.microsoft.com/office/drawing/2014/main" xmlns="" id="{09613DEF-93C4-C901-D5DF-F5E8B81BAFD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5138" y="4530204"/>
            <a:ext cx="2816008" cy="184433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Рисунок 11">
            <a:extLst>
              <a:ext uri="{FF2B5EF4-FFF2-40B4-BE49-F238E27FC236}">
                <a16:creationId xmlns:a16="http://schemas.microsoft.com/office/drawing/2014/main" xmlns="" id="{65F63DFE-ADBA-7E8A-DB8C-0109324FC4CD}"/>
              </a:ext>
            </a:extLst>
          </p:cNvPr>
          <p:cNvPicPr>
            <a:picLocks noChangeAspect="1"/>
          </p:cNvPicPr>
          <p:nvPr/>
        </p:nvPicPr>
        <p:blipFill rotWithShape="1">
          <a:blip r:embed="rId3" cstate="print"/>
          <a:srcRect l="16328" t="24189" r="33330" b="9693"/>
          <a:stretch/>
        </p:blipFill>
        <p:spPr bwMode="auto">
          <a:xfrm>
            <a:off x="3492949" y="4526656"/>
            <a:ext cx="2746575" cy="1899121"/>
          </a:xfrm>
          <a:prstGeom prst="rect">
            <a:avLst/>
          </a:prstGeom>
          <a:ln>
            <a:noFill/>
          </a:ln>
          <a:extLst>
            <a:ext uri="{53640926-AAD7-44D8-BBD7-CCE9431645EC}">
              <a14:shadowObscured xmlns:a14="http://schemas.microsoft.com/office/drawing/2010/main" xmlns=""/>
            </a:ext>
          </a:extLst>
        </p:spPr>
      </p:pic>
      <p:pic>
        <p:nvPicPr>
          <p:cNvPr id="13" name="Рисунок 12">
            <a:extLst>
              <a:ext uri="{FF2B5EF4-FFF2-40B4-BE49-F238E27FC236}">
                <a16:creationId xmlns:a16="http://schemas.microsoft.com/office/drawing/2014/main" xmlns="" id="{4F54B2F6-4559-71FC-80E3-F82875E50BED}"/>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34046" y="3985659"/>
            <a:ext cx="1846149" cy="2469576"/>
          </a:xfrm>
          <a:prstGeom prst="rect">
            <a:avLst/>
          </a:prstGeom>
          <a:noFill/>
          <a:ln>
            <a:noFill/>
          </a:ln>
        </p:spPr>
      </p:pic>
    </p:spTree>
    <p:extLst>
      <p:ext uri="{BB962C8B-B14F-4D97-AF65-F5344CB8AC3E}">
        <p14:creationId xmlns:p14="http://schemas.microsoft.com/office/powerpoint/2010/main" xmlns="" val="2298470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25"/>
          <p:cNvSpPr>
            <a:spLocks noGrp="1"/>
          </p:cNvSpPr>
          <p:nvPr>
            <p:ph type="title"/>
          </p:nvPr>
        </p:nvSpPr>
        <p:spPr>
          <a:xfrm>
            <a:off x="1363614" y="342190"/>
            <a:ext cx="7859517" cy="369332"/>
          </a:xfrm>
        </p:spPr>
        <p:txBody>
          <a:bodyPr/>
          <a:lstStyle/>
          <a:p>
            <a:pPr algn="ctr"/>
            <a:r>
              <a:rPr lang="ru-RU" sz="2400" dirty="0">
                <a:latin typeface="Arial Narrow" pitchFamily="34" charset="0"/>
              </a:rPr>
              <a:t>МКК Московский областной фонд микрофинансирования</a:t>
            </a:r>
          </a:p>
        </p:txBody>
      </p:sp>
      <p:sp>
        <p:nvSpPr>
          <p:cNvPr id="7" name="Содержимое 2"/>
          <p:cNvSpPr txBox="1">
            <a:spLocks/>
          </p:cNvSpPr>
          <p:nvPr/>
        </p:nvSpPr>
        <p:spPr bwMode="auto">
          <a:xfrm>
            <a:off x="796517" y="892969"/>
            <a:ext cx="8686800" cy="5171401"/>
          </a:xfrm>
          <a:prstGeom prst="rect">
            <a:avLst/>
          </a:prstGeom>
          <a:noFill/>
          <a:ln w="9525">
            <a:noFill/>
            <a:miter lim="800000"/>
            <a:headEnd/>
            <a:tailEnd/>
          </a:ln>
        </p:spPr>
        <p:txBody>
          <a:bodyPr/>
          <a:lstStyle/>
          <a:p>
            <a:pPr marL="342900" indent="-342900" algn="ctr" eaLnBrk="0" hangingPunct="0">
              <a:spcBef>
                <a:spcPct val="20000"/>
              </a:spcBef>
            </a:pPr>
            <a:r>
              <a:rPr lang="ru-RU" sz="4800" dirty="0"/>
              <a:t> </a:t>
            </a:r>
            <a:r>
              <a:rPr lang="ru-RU" sz="4800" b="1" dirty="0"/>
              <a:t>(495) 730-50-76 </a:t>
            </a:r>
            <a:endParaRPr lang="ru-RU" sz="4800" b="1" dirty="0">
              <a:hlinkClick r:id="rId2"/>
            </a:endParaRPr>
          </a:p>
          <a:p>
            <a:pPr marL="342900" indent="-342900" algn="ctr" eaLnBrk="0" hangingPunct="0">
              <a:spcBef>
                <a:spcPct val="20000"/>
              </a:spcBef>
            </a:pPr>
            <a:r>
              <a:rPr lang="en-US" sz="4800" dirty="0">
                <a:hlinkClick r:id="rId2">
                  <a:extLst>
                    <a:ext uri="{A12FA001-AC4F-418D-AE19-62706E023703}">
                      <ahyp:hlinkClr xmlns:ahyp="http://schemas.microsoft.com/office/drawing/2018/hyperlinkcolor" xmlns="" val="tx"/>
                    </a:ext>
                  </a:extLst>
                </a:hlinkClick>
              </a:rPr>
              <a:t>www.mofmicro.ru</a:t>
            </a:r>
            <a:endParaRPr lang="ru-RU" sz="4800" dirty="0"/>
          </a:p>
          <a:p>
            <a:pPr marL="342900" indent="-342900" algn="ctr" eaLnBrk="0" hangingPunct="0">
              <a:spcBef>
                <a:spcPct val="20000"/>
              </a:spcBef>
            </a:pPr>
            <a:endParaRPr lang="ru-RU" sz="1100" dirty="0"/>
          </a:p>
          <a:p>
            <a:pPr marL="342900" indent="-342900" algn="ctr" eaLnBrk="0" hangingPunct="0">
              <a:spcBef>
                <a:spcPct val="20000"/>
              </a:spcBef>
            </a:pPr>
            <a:r>
              <a:rPr lang="en-US" sz="4800" dirty="0">
                <a:hlinkClick r:id="rId3"/>
              </a:rPr>
              <a:t>https://uslugi.mosreg.ru/services/22546</a:t>
            </a:r>
            <a:endParaRPr lang="ru-RU" sz="4800" dirty="0"/>
          </a:p>
          <a:p>
            <a:pPr marL="342900" indent="-342900" algn="ctr" eaLnBrk="0" hangingPunct="0">
              <a:spcBef>
                <a:spcPct val="20000"/>
              </a:spcBef>
            </a:pPr>
            <a:endParaRPr lang="ru-RU" sz="3200" dirty="0"/>
          </a:p>
          <a:p>
            <a:pPr marL="342900" indent="-342900" algn="ctr" eaLnBrk="0" hangingPunct="0">
              <a:spcBef>
                <a:spcPct val="20000"/>
              </a:spcBef>
            </a:pPr>
            <a:r>
              <a:rPr lang="ru-RU" sz="3200" dirty="0"/>
              <a:t>г. Красногорск, бульвар Строителей, д.4, корп.1, секция Г, 12 этаж, офис 10</a:t>
            </a:r>
            <a:endParaRPr lang="en-US" sz="3200" dirty="0"/>
          </a:p>
        </p:txBody>
      </p:sp>
      <p:sp>
        <p:nvSpPr>
          <p:cNvPr id="2" name="Номер слайда 1">
            <a:extLst>
              <a:ext uri="{FF2B5EF4-FFF2-40B4-BE49-F238E27FC236}">
                <a16:creationId xmlns:a16="http://schemas.microsoft.com/office/drawing/2014/main" xmlns="" id="{13AB143D-AB36-470B-BE3B-33C72A015814}"/>
              </a:ext>
            </a:extLst>
          </p:cNvPr>
          <p:cNvSpPr>
            <a:spLocks noGrp="1"/>
          </p:cNvSpPr>
          <p:nvPr>
            <p:ph type="sldNum" sz="quarter" idx="10"/>
          </p:nvPr>
        </p:nvSpPr>
        <p:spPr/>
        <p:txBody>
          <a:bodyPr/>
          <a:lstStyle/>
          <a:p>
            <a:pPr>
              <a:defRPr/>
            </a:pPr>
            <a:fld id="{A75F70F0-0F10-43DB-B21C-44BBECAE22B0}" type="slidenum">
              <a:rPr lang="en-US" altLang="ru-RU" smtClean="0"/>
              <a:pPr>
                <a:defRPr/>
              </a:pPr>
              <a:t>19</a:t>
            </a:fld>
            <a:endParaRPr lang="en-US" altLang="ru-RU"/>
          </a:p>
        </p:txBody>
      </p:sp>
      <p:pic>
        <p:nvPicPr>
          <p:cNvPr id="3" name="Рисунок 2" descr="Логотип МОФМ_5.jpg">
            <a:extLst>
              <a:ext uri="{FF2B5EF4-FFF2-40B4-BE49-F238E27FC236}">
                <a16:creationId xmlns:a16="http://schemas.microsoft.com/office/drawing/2014/main" xmlns="" id="{2B714CC7-7E2C-E7DE-1DCC-D43D84695143}"/>
              </a:ext>
            </a:extLst>
          </p:cNvPr>
          <p:cNvPicPr>
            <a:picLocks noChangeAspect="1"/>
          </p:cNvPicPr>
          <p:nvPr/>
        </p:nvPicPr>
        <p:blipFill>
          <a:blip r:embed="rId4" cstate="print"/>
          <a:stretch>
            <a:fillRect/>
          </a:stretch>
        </p:blipFill>
        <p:spPr>
          <a:xfrm>
            <a:off x="672823" y="1184527"/>
            <a:ext cx="1020865" cy="1027326"/>
          </a:xfrm>
          <a:prstGeom prst="rect">
            <a:avLst/>
          </a:prstGeom>
        </p:spPr>
      </p:pic>
    </p:spTree>
    <p:extLst>
      <p:ext uri="{BB962C8B-B14F-4D97-AF65-F5344CB8AC3E}">
        <p14:creationId xmlns:p14="http://schemas.microsoft.com/office/powerpoint/2010/main" xmlns="" val="383380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466E975-0517-E3D0-0FD0-2A5300A864C5}"/>
              </a:ext>
            </a:extLst>
          </p:cNvPr>
          <p:cNvSpPr>
            <a:spLocks noGrp="1"/>
          </p:cNvSpPr>
          <p:nvPr>
            <p:ph type="title"/>
          </p:nvPr>
        </p:nvSpPr>
        <p:spPr>
          <a:xfrm>
            <a:off x="131763" y="263525"/>
            <a:ext cx="9240837" cy="307777"/>
          </a:xfrm>
        </p:spPr>
        <p:txBody>
          <a:bodyPr/>
          <a:lstStyle/>
          <a:p>
            <a:pPr algn="ctr"/>
            <a:r>
              <a:rPr lang="ru-RU" sz="2000" kern="0" dirty="0">
                <a:latin typeface="Arial Narrow" pitchFamily="34" charset="0"/>
              </a:rPr>
              <a:t>МКК Московский областной фонд микрофинансирования</a:t>
            </a:r>
            <a:endParaRPr lang="en-US" sz="2000" kern="0" dirty="0">
              <a:latin typeface="Arial Narrow" pitchFamily="34" charset="0"/>
            </a:endParaRPr>
          </a:p>
        </p:txBody>
      </p:sp>
      <p:sp>
        <p:nvSpPr>
          <p:cNvPr id="3" name="Номер слайда 2">
            <a:extLst>
              <a:ext uri="{FF2B5EF4-FFF2-40B4-BE49-F238E27FC236}">
                <a16:creationId xmlns:a16="http://schemas.microsoft.com/office/drawing/2014/main" xmlns="" id="{37A48B49-A3D8-9BCB-BBF6-D775ED58E40A}"/>
              </a:ext>
            </a:extLst>
          </p:cNvPr>
          <p:cNvSpPr>
            <a:spLocks noGrp="1"/>
          </p:cNvSpPr>
          <p:nvPr>
            <p:ph type="sldNum" sz="quarter" idx="10"/>
          </p:nvPr>
        </p:nvSpPr>
        <p:spPr/>
        <p:txBody>
          <a:bodyPr/>
          <a:lstStyle/>
          <a:p>
            <a:pPr>
              <a:defRPr/>
            </a:pPr>
            <a:fld id="{A75F70F0-0F10-43DB-B21C-44BBECAE22B0}" type="slidenum">
              <a:rPr lang="en-US" altLang="ru-RU" smtClean="0"/>
              <a:pPr>
                <a:defRPr/>
              </a:pPr>
              <a:t>2</a:t>
            </a:fld>
            <a:endParaRPr lang="en-US" altLang="ru-RU"/>
          </a:p>
        </p:txBody>
      </p:sp>
      <p:graphicFrame>
        <p:nvGraphicFramePr>
          <p:cNvPr id="4" name="Диаграмма 3">
            <a:extLst>
              <a:ext uri="{FF2B5EF4-FFF2-40B4-BE49-F238E27FC236}">
                <a16:creationId xmlns:a16="http://schemas.microsoft.com/office/drawing/2014/main" xmlns="" id="{D6C9DAA6-BA86-4907-65DE-F563931EF62C}"/>
              </a:ext>
            </a:extLst>
          </p:cNvPr>
          <p:cNvGraphicFramePr>
            <a:graphicFrameLocks/>
          </p:cNvGraphicFramePr>
          <p:nvPr>
            <p:extLst>
              <p:ext uri="{D42A27DB-BD31-4B8C-83A1-F6EECF244321}">
                <p14:modId xmlns:p14="http://schemas.microsoft.com/office/powerpoint/2010/main" xmlns="" val="2066618257"/>
              </p:ext>
            </p:extLst>
          </p:nvPr>
        </p:nvGraphicFramePr>
        <p:xfrm>
          <a:off x="1003735" y="1234984"/>
          <a:ext cx="8036748" cy="48998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A3231388-9972-723D-AD04-341A2AE8E30E}"/>
              </a:ext>
            </a:extLst>
          </p:cNvPr>
          <p:cNvSpPr txBox="1"/>
          <p:nvPr/>
        </p:nvSpPr>
        <p:spPr>
          <a:xfrm>
            <a:off x="3159425" y="726084"/>
            <a:ext cx="4955874" cy="369332"/>
          </a:xfrm>
          <a:prstGeom prst="rect">
            <a:avLst/>
          </a:prstGeom>
          <a:noFill/>
        </p:spPr>
        <p:txBody>
          <a:bodyPr wrap="square">
            <a:spAutoFit/>
          </a:bodyPr>
          <a:lstStyle/>
          <a:p>
            <a:r>
              <a:rPr lang="ru-RU" b="1" dirty="0">
                <a:solidFill>
                  <a:schemeClr val="accent6">
                    <a:lumMod val="50000"/>
                  </a:schemeClr>
                </a:solidFill>
              </a:rPr>
              <a:t>Количество выданных займов</a:t>
            </a:r>
            <a:endParaRPr lang="ru-RU" b="1" dirty="0"/>
          </a:p>
        </p:txBody>
      </p:sp>
    </p:spTree>
    <p:extLst>
      <p:ext uri="{BB962C8B-B14F-4D97-AF65-F5344CB8AC3E}">
        <p14:creationId xmlns:p14="http://schemas.microsoft.com/office/powerpoint/2010/main" xmlns="" val="1282434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5DA7730-BC83-4D00-FE8B-E0D04A07C74E}"/>
              </a:ext>
            </a:extLst>
          </p:cNvPr>
          <p:cNvSpPr>
            <a:spLocks noGrp="1"/>
          </p:cNvSpPr>
          <p:nvPr>
            <p:ph type="title"/>
          </p:nvPr>
        </p:nvSpPr>
        <p:spPr>
          <a:xfrm>
            <a:off x="131763" y="263525"/>
            <a:ext cx="9240837" cy="307777"/>
          </a:xfrm>
        </p:spPr>
        <p:txBody>
          <a:bodyPr/>
          <a:lstStyle/>
          <a:p>
            <a:r>
              <a:rPr lang="ru-RU" sz="2000" kern="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05E41246-F0CB-A0C7-5C54-A2662E75F356}"/>
              </a:ext>
            </a:extLst>
          </p:cNvPr>
          <p:cNvSpPr>
            <a:spLocks noGrp="1"/>
          </p:cNvSpPr>
          <p:nvPr>
            <p:ph type="sldNum" sz="quarter" idx="10"/>
          </p:nvPr>
        </p:nvSpPr>
        <p:spPr/>
        <p:txBody>
          <a:bodyPr/>
          <a:lstStyle/>
          <a:p>
            <a:pPr>
              <a:defRPr/>
            </a:pPr>
            <a:fld id="{A75F70F0-0F10-43DB-B21C-44BBECAE22B0}" type="slidenum">
              <a:rPr lang="en-US" altLang="ru-RU" smtClean="0"/>
              <a:pPr>
                <a:defRPr/>
              </a:pPr>
              <a:t>3</a:t>
            </a:fld>
            <a:endParaRPr lang="en-US" altLang="ru-RU"/>
          </a:p>
        </p:txBody>
      </p:sp>
      <p:graphicFrame>
        <p:nvGraphicFramePr>
          <p:cNvPr id="4" name="Диаграмма 3">
            <a:extLst>
              <a:ext uri="{FF2B5EF4-FFF2-40B4-BE49-F238E27FC236}">
                <a16:creationId xmlns:a16="http://schemas.microsoft.com/office/drawing/2014/main" xmlns="" id="{DB1BFE37-BA5C-6F5E-EA4B-8344899C9237}"/>
              </a:ext>
            </a:extLst>
          </p:cNvPr>
          <p:cNvGraphicFramePr>
            <a:graphicFrameLocks/>
          </p:cNvGraphicFramePr>
          <p:nvPr>
            <p:extLst>
              <p:ext uri="{D42A27DB-BD31-4B8C-83A1-F6EECF244321}">
                <p14:modId xmlns:p14="http://schemas.microsoft.com/office/powerpoint/2010/main" xmlns="" val="3412837899"/>
              </p:ext>
            </p:extLst>
          </p:nvPr>
        </p:nvGraphicFramePr>
        <p:xfrm>
          <a:off x="1242204" y="974785"/>
          <a:ext cx="7274447" cy="24016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a:extLst>
              <a:ext uri="{FF2B5EF4-FFF2-40B4-BE49-F238E27FC236}">
                <a16:creationId xmlns:a16="http://schemas.microsoft.com/office/drawing/2014/main" xmlns="" id="{378D90FD-7C4A-D301-5638-8C1F8D3E9039}"/>
              </a:ext>
            </a:extLst>
          </p:cNvPr>
          <p:cNvGraphicFramePr>
            <a:graphicFrameLocks/>
          </p:cNvGraphicFramePr>
          <p:nvPr>
            <p:extLst>
              <p:ext uri="{D42A27DB-BD31-4B8C-83A1-F6EECF244321}">
                <p14:modId xmlns:p14="http://schemas.microsoft.com/office/powerpoint/2010/main" xmlns="" val="1202868472"/>
              </p:ext>
            </p:extLst>
          </p:nvPr>
        </p:nvGraphicFramePr>
        <p:xfrm>
          <a:off x="1242204" y="4037287"/>
          <a:ext cx="7274447" cy="24016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6611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864A469-9911-4670-81F9-09785DCFA3AF}"/>
              </a:ext>
            </a:extLst>
          </p:cNvPr>
          <p:cNvSpPr>
            <a:spLocks noGrp="1"/>
          </p:cNvSpPr>
          <p:nvPr>
            <p:ph type="title"/>
          </p:nvPr>
        </p:nvSpPr>
        <p:spPr>
          <a:xfrm>
            <a:off x="131763" y="263525"/>
            <a:ext cx="9240837" cy="307777"/>
          </a:xfrm>
        </p:spPr>
        <p:txBody>
          <a:bodyPr/>
          <a:lstStyle/>
          <a:p>
            <a:r>
              <a:rPr lang="ru-RU" sz="2000" kern="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8F88D779-1EE0-4C7B-6154-E1E71CF1E0CE}"/>
              </a:ext>
            </a:extLst>
          </p:cNvPr>
          <p:cNvSpPr>
            <a:spLocks noGrp="1"/>
          </p:cNvSpPr>
          <p:nvPr>
            <p:ph type="sldNum" sz="quarter" idx="10"/>
          </p:nvPr>
        </p:nvSpPr>
        <p:spPr/>
        <p:txBody>
          <a:bodyPr/>
          <a:lstStyle/>
          <a:p>
            <a:pPr>
              <a:defRPr/>
            </a:pPr>
            <a:fld id="{A75F70F0-0F10-43DB-B21C-44BBECAE22B0}" type="slidenum">
              <a:rPr lang="en-US" altLang="ru-RU" smtClean="0"/>
              <a:pPr>
                <a:defRPr/>
              </a:pPr>
              <a:t>4</a:t>
            </a:fld>
            <a:endParaRPr lang="en-US" altLang="ru-RU"/>
          </a:p>
        </p:txBody>
      </p:sp>
      <p:graphicFrame>
        <p:nvGraphicFramePr>
          <p:cNvPr id="4" name="Диаграмма 3">
            <a:extLst>
              <a:ext uri="{FF2B5EF4-FFF2-40B4-BE49-F238E27FC236}">
                <a16:creationId xmlns:a16="http://schemas.microsoft.com/office/drawing/2014/main" xmlns="" id="{B31A5576-F1C1-D74A-326B-B91422CD3EE0}"/>
              </a:ext>
            </a:extLst>
          </p:cNvPr>
          <p:cNvGraphicFramePr>
            <a:graphicFrameLocks/>
          </p:cNvGraphicFramePr>
          <p:nvPr>
            <p:extLst>
              <p:ext uri="{D42A27DB-BD31-4B8C-83A1-F6EECF244321}">
                <p14:modId xmlns:p14="http://schemas.microsoft.com/office/powerpoint/2010/main" xmlns="" val="784068282"/>
              </p:ext>
            </p:extLst>
          </p:nvPr>
        </p:nvGraphicFramePr>
        <p:xfrm>
          <a:off x="724617" y="1131636"/>
          <a:ext cx="9066767" cy="53418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A2F4FB74-2260-29FC-0F4D-70F470E80010}"/>
              </a:ext>
            </a:extLst>
          </p:cNvPr>
          <p:cNvSpPr txBox="1"/>
          <p:nvPr/>
        </p:nvSpPr>
        <p:spPr>
          <a:xfrm>
            <a:off x="2352854" y="666803"/>
            <a:ext cx="4964502" cy="369332"/>
          </a:xfrm>
          <a:prstGeom prst="rect">
            <a:avLst/>
          </a:prstGeom>
          <a:noFill/>
        </p:spPr>
        <p:txBody>
          <a:bodyPr wrap="square">
            <a:spAutoFit/>
          </a:bodyPr>
          <a:lstStyle/>
          <a:p>
            <a:r>
              <a:rPr lang="ru-RU" dirty="0">
                <a:solidFill>
                  <a:schemeClr val="accent6">
                    <a:lumMod val="50000"/>
                  </a:schemeClr>
                </a:solidFill>
              </a:rPr>
              <a:t>Структура займов по видам деятельности</a:t>
            </a:r>
            <a:endParaRPr lang="ru-RU" dirty="0"/>
          </a:p>
        </p:txBody>
      </p:sp>
    </p:spTree>
    <p:extLst>
      <p:ext uri="{BB962C8B-B14F-4D97-AF65-F5344CB8AC3E}">
        <p14:creationId xmlns:p14="http://schemas.microsoft.com/office/powerpoint/2010/main" xmlns="" val="131331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9EA3336-D102-38A0-680D-8D9B0C266CE3}"/>
              </a:ext>
            </a:extLst>
          </p:cNvPr>
          <p:cNvSpPr>
            <a:spLocks noGrp="1"/>
          </p:cNvSpPr>
          <p:nvPr>
            <p:ph type="title"/>
          </p:nvPr>
        </p:nvSpPr>
        <p:spPr/>
        <p:txBody>
          <a:bodyPr/>
          <a:lstStyle/>
          <a:p>
            <a:endParaRPr lang="ru-RU"/>
          </a:p>
        </p:txBody>
      </p:sp>
      <p:sp>
        <p:nvSpPr>
          <p:cNvPr id="3" name="Номер слайда 2">
            <a:extLst>
              <a:ext uri="{FF2B5EF4-FFF2-40B4-BE49-F238E27FC236}">
                <a16:creationId xmlns:a16="http://schemas.microsoft.com/office/drawing/2014/main" xmlns="" id="{5F66F59E-A98F-F0BF-B67D-5ACAC5AF87F1}"/>
              </a:ext>
            </a:extLst>
          </p:cNvPr>
          <p:cNvSpPr>
            <a:spLocks noGrp="1"/>
          </p:cNvSpPr>
          <p:nvPr>
            <p:ph type="sldNum" sz="quarter" idx="10"/>
          </p:nvPr>
        </p:nvSpPr>
        <p:spPr/>
        <p:txBody>
          <a:bodyPr/>
          <a:lstStyle/>
          <a:p>
            <a:pPr>
              <a:defRPr/>
            </a:pPr>
            <a:fld id="{A75F70F0-0F10-43DB-B21C-44BBECAE22B0}" type="slidenum">
              <a:rPr lang="en-US" altLang="ru-RU" smtClean="0"/>
              <a:pPr>
                <a:defRPr/>
              </a:pPr>
              <a:t>5</a:t>
            </a:fld>
            <a:endParaRPr lang="en-US" altLang="ru-RU"/>
          </a:p>
        </p:txBody>
      </p:sp>
      <p:graphicFrame>
        <p:nvGraphicFramePr>
          <p:cNvPr id="4" name="Диаграмма 3">
            <a:extLst>
              <a:ext uri="{FF2B5EF4-FFF2-40B4-BE49-F238E27FC236}">
                <a16:creationId xmlns:a16="http://schemas.microsoft.com/office/drawing/2014/main" xmlns="" id="{04C5AC00-315A-3A0C-E320-AB76B526B1DB}"/>
              </a:ext>
            </a:extLst>
          </p:cNvPr>
          <p:cNvGraphicFramePr>
            <a:graphicFrameLocks/>
          </p:cNvGraphicFramePr>
          <p:nvPr>
            <p:extLst>
              <p:ext uri="{D42A27DB-BD31-4B8C-83A1-F6EECF244321}">
                <p14:modId xmlns:p14="http://schemas.microsoft.com/office/powerpoint/2010/main" xmlns="" val="2105908475"/>
              </p:ext>
            </p:extLst>
          </p:nvPr>
        </p:nvGraphicFramePr>
        <p:xfrm>
          <a:off x="621102" y="1355245"/>
          <a:ext cx="3887302" cy="23952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a:extLst>
              <a:ext uri="{FF2B5EF4-FFF2-40B4-BE49-F238E27FC236}">
                <a16:creationId xmlns:a16="http://schemas.microsoft.com/office/drawing/2014/main" xmlns="" id="{49688DAB-AB7B-D496-4799-7EAC2B194ADB}"/>
              </a:ext>
            </a:extLst>
          </p:cNvPr>
          <p:cNvGraphicFramePr>
            <a:graphicFrameLocks/>
          </p:cNvGraphicFramePr>
          <p:nvPr>
            <p:extLst>
              <p:ext uri="{D42A27DB-BD31-4B8C-83A1-F6EECF244321}">
                <p14:modId xmlns:p14="http://schemas.microsoft.com/office/powerpoint/2010/main" xmlns="" val="2248129821"/>
              </p:ext>
            </p:extLst>
          </p:nvPr>
        </p:nvGraphicFramePr>
        <p:xfrm>
          <a:off x="5013102" y="1355245"/>
          <a:ext cx="3887302" cy="23952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a:extLst>
              <a:ext uri="{FF2B5EF4-FFF2-40B4-BE49-F238E27FC236}">
                <a16:creationId xmlns:a16="http://schemas.microsoft.com/office/drawing/2014/main" xmlns="" id="{5337C6CA-18F9-A2B1-BFDD-E28B5AD7FF26}"/>
              </a:ext>
            </a:extLst>
          </p:cNvPr>
          <p:cNvGraphicFramePr>
            <a:graphicFrameLocks/>
          </p:cNvGraphicFramePr>
          <p:nvPr>
            <p:extLst>
              <p:ext uri="{D42A27DB-BD31-4B8C-83A1-F6EECF244321}">
                <p14:modId xmlns:p14="http://schemas.microsoft.com/office/powerpoint/2010/main" xmlns="" val="2541646124"/>
              </p:ext>
            </p:extLst>
          </p:nvPr>
        </p:nvGraphicFramePr>
        <p:xfrm>
          <a:off x="621102" y="4199245"/>
          <a:ext cx="3887302" cy="23952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Диаграмма 6">
            <a:extLst>
              <a:ext uri="{FF2B5EF4-FFF2-40B4-BE49-F238E27FC236}">
                <a16:creationId xmlns:a16="http://schemas.microsoft.com/office/drawing/2014/main" xmlns="" id="{B2F0B190-57B1-1426-CD88-1676C64B7824}"/>
              </a:ext>
            </a:extLst>
          </p:cNvPr>
          <p:cNvGraphicFramePr>
            <a:graphicFrameLocks/>
          </p:cNvGraphicFramePr>
          <p:nvPr>
            <p:extLst>
              <p:ext uri="{D42A27DB-BD31-4B8C-83A1-F6EECF244321}">
                <p14:modId xmlns:p14="http://schemas.microsoft.com/office/powerpoint/2010/main" xmlns="" val="4059534775"/>
              </p:ext>
            </p:extLst>
          </p:nvPr>
        </p:nvGraphicFramePr>
        <p:xfrm>
          <a:off x="5013102" y="4199245"/>
          <a:ext cx="3887302" cy="239523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xmlns="" id="{8F029099-273F-609D-7B11-48B1C8C54E17}"/>
              </a:ext>
            </a:extLst>
          </p:cNvPr>
          <p:cNvSpPr txBox="1"/>
          <p:nvPr/>
        </p:nvSpPr>
        <p:spPr>
          <a:xfrm>
            <a:off x="2370107" y="761528"/>
            <a:ext cx="4964502" cy="369332"/>
          </a:xfrm>
          <a:prstGeom prst="rect">
            <a:avLst/>
          </a:prstGeom>
          <a:noFill/>
        </p:spPr>
        <p:txBody>
          <a:bodyPr wrap="square">
            <a:spAutoFit/>
          </a:bodyPr>
          <a:lstStyle/>
          <a:p>
            <a:pPr algn="ctr"/>
            <a:r>
              <a:rPr lang="ru-RU" dirty="0">
                <a:solidFill>
                  <a:schemeClr val="accent6">
                    <a:lumMod val="50000"/>
                  </a:schemeClr>
                </a:solidFill>
              </a:rPr>
              <a:t>Портрет заемщика</a:t>
            </a:r>
            <a:endParaRPr lang="ru-RU" dirty="0"/>
          </a:p>
        </p:txBody>
      </p:sp>
    </p:spTree>
    <p:extLst>
      <p:ext uri="{BB962C8B-B14F-4D97-AF65-F5344CB8AC3E}">
        <p14:creationId xmlns:p14="http://schemas.microsoft.com/office/powerpoint/2010/main" xmlns="" val="4026948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AF36EAF-CBF7-11D7-12F8-451067D2CE66}"/>
              </a:ext>
            </a:extLst>
          </p:cNvPr>
          <p:cNvSpPr>
            <a:spLocks noGrp="1"/>
          </p:cNvSpPr>
          <p:nvPr>
            <p:ph type="title"/>
          </p:nvPr>
        </p:nvSpPr>
        <p:spPr>
          <a:xfrm>
            <a:off x="131763" y="263525"/>
            <a:ext cx="9240837" cy="307777"/>
          </a:xfrm>
        </p:spPr>
        <p:txBody>
          <a:bodyPr/>
          <a:lstStyle/>
          <a:p>
            <a:r>
              <a:rPr lang="ru-RU" sz="2000" kern="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B71246D8-0708-A971-A49A-FEA5775DE64A}"/>
              </a:ext>
            </a:extLst>
          </p:cNvPr>
          <p:cNvSpPr>
            <a:spLocks noGrp="1"/>
          </p:cNvSpPr>
          <p:nvPr>
            <p:ph type="sldNum" sz="quarter" idx="10"/>
          </p:nvPr>
        </p:nvSpPr>
        <p:spPr/>
        <p:txBody>
          <a:bodyPr/>
          <a:lstStyle/>
          <a:p>
            <a:pPr>
              <a:defRPr/>
            </a:pPr>
            <a:fld id="{A75F70F0-0F10-43DB-B21C-44BBECAE22B0}" type="slidenum">
              <a:rPr lang="en-US" altLang="ru-RU" smtClean="0"/>
              <a:pPr>
                <a:defRPr/>
              </a:pPr>
              <a:t>6</a:t>
            </a:fld>
            <a:endParaRPr lang="en-US" altLang="ru-RU"/>
          </a:p>
        </p:txBody>
      </p:sp>
      <p:sp>
        <p:nvSpPr>
          <p:cNvPr id="12" name="Прямоугольник: скругленные углы 11">
            <a:extLst>
              <a:ext uri="{FF2B5EF4-FFF2-40B4-BE49-F238E27FC236}">
                <a16:creationId xmlns:a16="http://schemas.microsoft.com/office/drawing/2014/main" xmlns="" id="{343ADB61-960B-070E-4B34-66D5EB865B60}"/>
              </a:ext>
            </a:extLst>
          </p:cNvPr>
          <p:cNvSpPr/>
          <p:nvPr/>
        </p:nvSpPr>
        <p:spPr bwMode="auto">
          <a:xfrm>
            <a:off x="3641785" y="1128103"/>
            <a:ext cx="2622430" cy="861037"/>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0" u="none" strike="noStrike" cap="none" normalizeH="0" baseline="0" dirty="0">
              <a:ln>
                <a:noFill/>
              </a:ln>
              <a:solidFill>
                <a:schemeClr val="tx1"/>
              </a:solidFill>
              <a:effectLst/>
              <a:latin typeface="Arial" charset="0"/>
            </a:endParaRPr>
          </a:p>
        </p:txBody>
      </p:sp>
      <p:sp>
        <p:nvSpPr>
          <p:cNvPr id="15" name="Прямоугольник: скругленные углы 14">
            <a:extLst>
              <a:ext uri="{FF2B5EF4-FFF2-40B4-BE49-F238E27FC236}">
                <a16:creationId xmlns:a16="http://schemas.microsoft.com/office/drawing/2014/main" xmlns="" id="{8D32993A-3D18-B6E4-6D4A-3ADE6A2FDCE8}"/>
              </a:ext>
            </a:extLst>
          </p:cNvPr>
          <p:cNvSpPr/>
          <p:nvPr/>
        </p:nvSpPr>
        <p:spPr bwMode="auto">
          <a:xfrm>
            <a:off x="788599" y="2545941"/>
            <a:ext cx="2591517" cy="64583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endParaRPr lang="ru-RU" dirty="0"/>
          </a:p>
        </p:txBody>
      </p:sp>
      <p:sp>
        <p:nvSpPr>
          <p:cNvPr id="17" name="TextBox 16">
            <a:extLst>
              <a:ext uri="{FF2B5EF4-FFF2-40B4-BE49-F238E27FC236}">
                <a16:creationId xmlns:a16="http://schemas.microsoft.com/office/drawing/2014/main" xmlns="" id="{08EA2C56-A6F2-4098-3EA2-2E3B62714DFF}"/>
              </a:ext>
            </a:extLst>
          </p:cNvPr>
          <p:cNvSpPr txBox="1"/>
          <p:nvPr/>
        </p:nvSpPr>
        <p:spPr>
          <a:xfrm>
            <a:off x="4051539" y="1369353"/>
            <a:ext cx="1890622" cy="369332"/>
          </a:xfrm>
          <a:prstGeom prst="rect">
            <a:avLst/>
          </a:prstGeom>
          <a:noFill/>
        </p:spPr>
        <p:txBody>
          <a:bodyPr wrap="square">
            <a:spAutoFit/>
          </a:bodyPr>
          <a:lstStyle/>
          <a:p>
            <a:pPr algn="ctr"/>
            <a:r>
              <a:rPr lang="ru-RU" b="1" dirty="0"/>
              <a:t>Наши клиенты</a:t>
            </a:r>
          </a:p>
        </p:txBody>
      </p:sp>
      <p:sp>
        <p:nvSpPr>
          <p:cNvPr id="19" name="TextBox 18">
            <a:extLst>
              <a:ext uri="{FF2B5EF4-FFF2-40B4-BE49-F238E27FC236}">
                <a16:creationId xmlns:a16="http://schemas.microsoft.com/office/drawing/2014/main" xmlns="" id="{2D598D9D-FDAD-CAC7-291B-DB9FCF070E2B}"/>
              </a:ext>
            </a:extLst>
          </p:cNvPr>
          <p:cNvSpPr txBox="1"/>
          <p:nvPr/>
        </p:nvSpPr>
        <p:spPr>
          <a:xfrm>
            <a:off x="788599" y="2674987"/>
            <a:ext cx="2695035" cy="369332"/>
          </a:xfrm>
          <a:prstGeom prst="rect">
            <a:avLst/>
          </a:prstGeom>
          <a:noFill/>
        </p:spPr>
        <p:txBody>
          <a:bodyPr wrap="square">
            <a:spAutoFit/>
          </a:bodyPr>
          <a:lstStyle/>
          <a:p>
            <a:r>
              <a:rPr lang="ru-RU" b="1" dirty="0"/>
              <a:t>Орг.-правовая форма</a:t>
            </a:r>
          </a:p>
        </p:txBody>
      </p:sp>
      <p:sp>
        <p:nvSpPr>
          <p:cNvPr id="21" name="Прямоугольник: скругленные углы 20">
            <a:extLst>
              <a:ext uri="{FF2B5EF4-FFF2-40B4-BE49-F238E27FC236}">
                <a16:creationId xmlns:a16="http://schemas.microsoft.com/office/drawing/2014/main" xmlns="" id="{9D2E7ED0-AC6D-2502-83C0-840B9565FCDF}"/>
              </a:ext>
            </a:extLst>
          </p:cNvPr>
          <p:cNvSpPr/>
          <p:nvPr/>
        </p:nvSpPr>
        <p:spPr bwMode="auto">
          <a:xfrm>
            <a:off x="3714391" y="2538463"/>
            <a:ext cx="2494470" cy="64583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endParaRPr lang="ru-RU" dirty="0"/>
          </a:p>
        </p:txBody>
      </p:sp>
      <p:sp>
        <p:nvSpPr>
          <p:cNvPr id="24" name="TextBox 23">
            <a:extLst>
              <a:ext uri="{FF2B5EF4-FFF2-40B4-BE49-F238E27FC236}">
                <a16:creationId xmlns:a16="http://schemas.microsoft.com/office/drawing/2014/main" xmlns="" id="{38D4B8C4-85A9-CD15-F30D-DC7D7308D798}"/>
              </a:ext>
            </a:extLst>
          </p:cNvPr>
          <p:cNvSpPr txBox="1"/>
          <p:nvPr/>
        </p:nvSpPr>
        <p:spPr>
          <a:xfrm>
            <a:off x="3793466" y="2674987"/>
            <a:ext cx="2406769" cy="369332"/>
          </a:xfrm>
          <a:prstGeom prst="rect">
            <a:avLst/>
          </a:prstGeom>
          <a:noFill/>
        </p:spPr>
        <p:txBody>
          <a:bodyPr wrap="square">
            <a:spAutoFit/>
          </a:bodyPr>
          <a:lstStyle/>
          <a:p>
            <a:r>
              <a:rPr lang="ru-RU" b="1" dirty="0"/>
              <a:t>Место регистрации</a:t>
            </a:r>
          </a:p>
        </p:txBody>
      </p:sp>
      <p:sp>
        <p:nvSpPr>
          <p:cNvPr id="26" name="Прямоугольник: скругленные углы 25">
            <a:extLst>
              <a:ext uri="{FF2B5EF4-FFF2-40B4-BE49-F238E27FC236}">
                <a16:creationId xmlns:a16="http://schemas.microsoft.com/office/drawing/2014/main" xmlns="" id="{B7569244-B67F-F1EA-9B20-166E832603B6}"/>
              </a:ext>
            </a:extLst>
          </p:cNvPr>
          <p:cNvSpPr/>
          <p:nvPr/>
        </p:nvSpPr>
        <p:spPr bwMode="auto">
          <a:xfrm>
            <a:off x="6525882" y="2536736"/>
            <a:ext cx="2846717" cy="64583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endParaRPr lang="ru-RU" dirty="0"/>
          </a:p>
        </p:txBody>
      </p:sp>
      <p:sp>
        <p:nvSpPr>
          <p:cNvPr id="28" name="TextBox 27">
            <a:extLst>
              <a:ext uri="{FF2B5EF4-FFF2-40B4-BE49-F238E27FC236}">
                <a16:creationId xmlns:a16="http://schemas.microsoft.com/office/drawing/2014/main" xmlns="" id="{7211EFEC-F6D6-029B-32C3-FABE769B9294}"/>
              </a:ext>
            </a:extLst>
          </p:cNvPr>
          <p:cNvSpPr txBox="1"/>
          <p:nvPr/>
        </p:nvSpPr>
        <p:spPr>
          <a:xfrm>
            <a:off x="6510067" y="2663427"/>
            <a:ext cx="2987616" cy="369332"/>
          </a:xfrm>
          <a:prstGeom prst="rect">
            <a:avLst/>
          </a:prstGeom>
          <a:noFill/>
        </p:spPr>
        <p:txBody>
          <a:bodyPr wrap="square">
            <a:spAutoFit/>
          </a:bodyPr>
          <a:lstStyle/>
          <a:p>
            <a:r>
              <a:rPr lang="ru-RU" b="1" dirty="0"/>
              <a:t>Место ведения бизнеса</a:t>
            </a:r>
          </a:p>
        </p:txBody>
      </p:sp>
      <p:sp>
        <p:nvSpPr>
          <p:cNvPr id="29" name="Блок-схема: знак завершения 28">
            <a:extLst>
              <a:ext uri="{FF2B5EF4-FFF2-40B4-BE49-F238E27FC236}">
                <a16:creationId xmlns:a16="http://schemas.microsoft.com/office/drawing/2014/main" xmlns="" id="{22377DB7-C162-2E31-7D80-46B249CCAD31}"/>
              </a:ext>
            </a:extLst>
          </p:cNvPr>
          <p:cNvSpPr/>
          <p:nvPr/>
        </p:nvSpPr>
        <p:spPr bwMode="auto">
          <a:xfrm>
            <a:off x="1421919" y="3437626"/>
            <a:ext cx="1863306" cy="457200"/>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31" name="Блок-схема: знак завершения 30">
            <a:extLst>
              <a:ext uri="{FF2B5EF4-FFF2-40B4-BE49-F238E27FC236}">
                <a16:creationId xmlns:a16="http://schemas.microsoft.com/office/drawing/2014/main" xmlns="" id="{3B0FE098-6E37-A527-8844-35D0F8ABBBDC}"/>
              </a:ext>
            </a:extLst>
          </p:cNvPr>
          <p:cNvSpPr/>
          <p:nvPr/>
        </p:nvSpPr>
        <p:spPr bwMode="auto">
          <a:xfrm>
            <a:off x="1421919" y="4598644"/>
            <a:ext cx="1863306" cy="457200"/>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33" name="Блок-схема: знак завершения 32">
            <a:extLst>
              <a:ext uri="{FF2B5EF4-FFF2-40B4-BE49-F238E27FC236}">
                <a16:creationId xmlns:a16="http://schemas.microsoft.com/office/drawing/2014/main" xmlns="" id="{D3281DBE-0B67-45E4-2A6B-477B946868EF}"/>
              </a:ext>
            </a:extLst>
          </p:cNvPr>
          <p:cNvSpPr/>
          <p:nvPr/>
        </p:nvSpPr>
        <p:spPr bwMode="auto">
          <a:xfrm>
            <a:off x="1421919" y="5179152"/>
            <a:ext cx="1863306" cy="457200"/>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34" name="TextBox 33">
            <a:extLst>
              <a:ext uri="{FF2B5EF4-FFF2-40B4-BE49-F238E27FC236}">
                <a16:creationId xmlns:a16="http://schemas.microsoft.com/office/drawing/2014/main" xmlns="" id="{BF7F47BD-F157-6859-F34A-BE16818E85F5}"/>
              </a:ext>
            </a:extLst>
          </p:cNvPr>
          <p:cNvSpPr txBox="1"/>
          <p:nvPr/>
        </p:nvSpPr>
        <p:spPr>
          <a:xfrm>
            <a:off x="1741096" y="3481560"/>
            <a:ext cx="1224952" cy="369332"/>
          </a:xfrm>
          <a:prstGeom prst="rect">
            <a:avLst/>
          </a:prstGeom>
          <a:noFill/>
        </p:spPr>
        <p:txBody>
          <a:bodyPr wrap="square" rtlCol="0">
            <a:spAutoFit/>
          </a:bodyPr>
          <a:lstStyle/>
          <a:p>
            <a:r>
              <a:rPr lang="ru-RU" dirty="0"/>
              <a:t>Юр. лица</a:t>
            </a:r>
          </a:p>
        </p:txBody>
      </p:sp>
      <p:sp>
        <p:nvSpPr>
          <p:cNvPr id="36" name="TextBox 35">
            <a:extLst>
              <a:ext uri="{FF2B5EF4-FFF2-40B4-BE49-F238E27FC236}">
                <a16:creationId xmlns:a16="http://schemas.microsoft.com/office/drawing/2014/main" xmlns="" id="{F97F0484-FABA-FFBF-3454-5B67DAB7E2ED}"/>
              </a:ext>
            </a:extLst>
          </p:cNvPr>
          <p:cNvSpPr txBox="1"/>
          <p:nvPr/>
        </p:nvSpPr>
        <p:spPr>
          <a:xfrm>
            <a:off x="1563535" y="5199117"/>
            <a:ext cx="1721690" cy="369332"/>
          </a:xfrm>
          <a:prstGeom prst="rect">
            <a:avLst/>
          </a:prstGeom>
          <a:noFill/>
        </p:spPr>
        <p:txBody>
          <a:bodyPr wrap="square" rtlCol="0">
            <a:spAutoFit/>
          </a:bodyPr>
          <a:lstStyle/>
          <a:p>
            <a:r>
              <a:rPr lang="ru-RU" dirty="0"/>
              <a:t>Самозанятые</a:t>
            </a:r>
          </a:p>
        </p:txBody>
      </p:sp>
      <p:sp>
        <p:nvSpPr>
          <p:cNvPr id="45" name="Блок-схема: знак завершения 44">
            <a:extLst>
              <a:ext uri="{FF2B5EF4-FFF2-40B4-BE49-F238E27FC236}">
                <a16:creationId xmlns:a16="http://schemas.microsoft.com/office/drawing/2014/main" xmlns="" id="{6F308F6B-07DF-A5C3-7448-289AEEA01786}"/>
              </a:ext>
            </a:extLst>
          </p:cNvPr>
          <p:cNvSpPr/>
          <p:nvPr/>
        </p:nvSpPr>
        <p:spPr bwMode="auto">
          <a:xfrm>
            <a:off x="5076644" y="4065597"/>
            <a:ext cx="2622430" cy="597932"/>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43" name="TextBox 42">
            <a:extLst>
              <a:ext uri="{FF2B5EF4-FFF2-40B4-BE49-F238E27FC236}">
                <a16:creationId xmlns:a16="http://schemas.microsoft.com/office/drawing/2014/main" xmlns="" id="{CE851764-FCFE-4047-9E32-E5A9CB62E152}"/>
              </a:ext>
            </a:extLst>
          </p:cNvPr>
          <p:cNvSpPr txBox="1"/>
          <p:nvPr/>
        </p:nvSpPr>
        <p:spPr>
          <a:xfrm>
            <a:off x="5198852" y="4166430"/>
            <a:ext cx="2622430" cy="369332"/>
          </a:xfrm>
          <a:prstGeom prst="rect">
            <a:avLst/>
          </a:prstGeom>
          <a:noFill/>
        </p:spPr>
        <p:txBody>
          <a:bodyPr wrap="square" rtlCol="0">
            <a:spAutoFit/>
          </a:bodyPr>
          <a:lstStyle/>
          <a:p>
            <a:r>
              <a:rPr lang="ru-RU" b="1" dirty="0"/>
              <a:t>Московская область</a:t>
            </a:r>
          </a:p>
        </p:txBody>
      </p:sp>
      <p:cxnSp>
        <p:nvCxnSpPr>
          <p:cNvPr id="47" name="Соединитель: уступ 46">
            <a:extLst>
              <a:ext uri="{FF2B5EF4-FFF2-40B4-BE49-F238E27FC236}">
                <a16:creationId xmlns:a16="http://schemas.microsoft.com/office/drawing/2014/main" xmlns="" id="{E0FF81FF-3EC6-7625-5943-772CFFF8F890}"/>
              </a:ext>
            </a:extLst>
          </p:cNvPr>
          <p:cNvCxnSpPr>
            <a:stCxn id="12" idx="2"/>
            <a:endCxn id="26" idx="0"/>
          </p:cNvCxnSpPr>
          <p:nvPr/>
        </p:nvCxnSpPr>
        <p:spPr bwMode="auto">
          <a:xfrm rot="16200000" flipH="1">
            <a:off x="6177322" y="764817"/>
            <a:ext cx="547596" cy="2996241"/>
          </a:xfrm>
          <a:prstGeom prst="bentConnector3">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49" name="Соединитель: уступ 48">
            <a:extLst>
              <a:ext uri="{FF2B5EF4-FFF2-40B4-BE49-F238E27FC236}">
                <a16:creationId xmlns:a16="http://schemas.microsoft.com/office/drawing/2014/main" xmlns="" id="{C2AC7655-06C6-B5D3-9958-F277445F4FFE}"/>
              </a:ext>
            </a:extLst>
          </p:cNvPr>
          <p:cNvCxnSpPr>
            <a:stCxn id="12" idx="2"/>
            <a:endCxn id="15" idx="0"/>
          </p:cNvCxnSpPr>
          <p:nvPr/>
        </p:nvCxnSpPr>
        <p:spPr bwMode="auto">
          <a:xfrm rot="5400000">
            <a:off x="3240279" y="833219"/>
            <a:ext cx="556801" cy="2868642"/>
          </a:xfrm>
          <a:prstGeom prst="bentConnector3">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51" name="Прямая со стрелкой 50">
            <a:extLst>
              <a:ext uri="{FF2B5EF4-FFF2-40B4-BE49-F238E27FC236}">
                <a16:creationId xmlns:a16="http://schemas.microsoft.com/office/drawing/2014/main" xmlns="" id="{F4975D97-90E1-B75B-F82D-5F1F3CCCC2A0}"/>
              </a:ext>
            </a:extLst>
          </p:cNvPr>
          <p:cNvCxnSpPr>
            <a:stCxn id="12" idx="2"/>
            <a:endCxn id="21" idx="0"/>
          </p:cNvCxnSpPr>
          <p:nvPr/>
        </p:nvCxnSpPr>
        <p:spPr bwMode="auto">
          <a:xfrm>
            <a:off x="4953000" y="1989140"/>
            <a:ext cx="8626" cy="549323"/>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53" name="Прямая со стрелкой 52">
            <a:extLst>
              <a:ext uri="{FF2B5EF4-FFF2-40B4-BE49-F238E27FC236}">
                <a16:creationId xmlns:a16="http://schemas.microsoft.com/office/drawing/2014/main" xmlns="" id="{2C99F3D3-15E7-955F-B176-A3781E477583}"/>
              </a:ext>
            </a:extLst>
          </p:cNvPr>
          <p:cNvCxnSpPr>
            <a:cxnSpLocks/>
          </p:cNvCxnSpPr>
          <p:nvPr/>
        </p:nvCxnSpPr>
        <p:spPr bwMode="auto">
          <a:xfrm>
            <a:off x="4996850" y="3247859"/>
            <a:ext cx="1263050" cy="770276"/>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55" name="Прямая со стрелкой 54">
            <a:extLst>
              <a:ext uri="{FF2B5EF4-FFF2-40B4-BE49-F238E27FC236}">
                <a16:creationId xmlns:a16="http://schemas.microsoft.com/office/drawing/2014/main" xmlns="" id="{A938076B-86BA-BEE6-2D87-25FA413EAEF6}"/>
              </a:ext>
            </a:extLst>
          </p:cNvPr>
          <p:cNvCxnSpPr>
            <a:cxnSpLocks/>
          </p:cNvCxnSpPr>
          <p:nvPr/>
        </p:nvCxnSpPr>
        <p:spPr bwMode="auto">
          <a:xfrm flipH="1">
            <a:off x="6543136" y="3247859"/>
            <a:ext cx="1377350" cy="76876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2" name="Прямая соединительная линия 61">
            <a:extLst>
              <a:ext uri="{FF2B5EF4-FFF2-40B4-BE49-F238E27FC236}">
                <a16:creationId xmlns:a16="http://schemas.microsoft.com/office/drawing/2014/main" xmlns="" id="{2F4FD66B-563B-5FAA-2B16-CBA2670C1B1E}"/>
              </a:ext>
            </a:extLst>
          </p:cNvPr>
          <p:cNvCxnSpPr>
            <a:cxnSpLocks/>
          </p:cNvCxnSpPr>
          <p:nvPr/>
        </p:nvCxnSpPr>
        <p:spPr bwMode="auto">
          <a:xfrm>
            <a:off x="1035170" y="3247859"/>
            <a:ext cx="0" cy="2172581"/>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5" name="Прямая со стрелкой 64">
            <a:extLst>
              <a:ext uri="{FF2B5EF4-FFF2-40B4-BE49-F238E27FC236}">
                <a16:creationId xmlns:a16="http://schemas.microsoft.com/office/drawing/2014/main" xmlns="" id="{22D1B883-195A-52F7-7D20-AC7D2EE56503}"/>
              </a:ext>
            </a:extLst>
          </p:cNvPr>
          <p:cNvCxnSpPr>
            <a:endCxn id="29" idx="1"/>
          </p:cNvCxnSpPr>
          <p:nvPr/>
        </p:nvCxnSpPr>
        <p:spPr bwMode="auto">
          <a:xfrm>
            <a:off x="1035170" y="3666226"/>
            <a:ext cx="386749" cy="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7" name="Прямая со стрелкой 66">
            <a:extLst>
              <a:ext uri="{FF2B5EF4-FFF2-40B4-BE49-F238E27FC236}">
                <a16:creationId xmlns:a16="http://schemas.microsoft.com/office/drawing/2014/main" xmlns="" id="{BA6638FF-8D59-150D-A2D4-FF3EE0D6CC55}"/>
              </a:ext>
            </a:extLst>
          </p:cNvPr>
          <p:cNvCxnSpPr>
            <a:endCxn id="31" idx="1"/>
          </p:cNvCxnSpPr>
          <p:nvPr/>
        </p:nvCxnSpPr>
        <p:spPr bwMode="auto">
          <a:xfrm>
            <a:off x="1035170" y="4827244"/>
            <a:ext cx="386749" cy="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9" name="Прямая со стрелкой 68">
            <a:extLst>
              <a:ext uri="{FF2B5EF4-FFF2-40B4-BE49-F238E27FC236}">
                <a16:creationId xmlns:a16="http://schemas.microsoft.com/office/drawing/2014/main" xmlns="" id="{A74BA765-1E16-7FC3-3D30-F770C9AAE442}"/>
              </a:ext>
            </a:extLst>
          </p:cNvPr>
          <p:cNvCxnSpPr>
            <a:endCxn id="33" idx="1"/>
          </p:cNvCxnSpPr>
          <p:nvPr/>
        </p:nvCxnSpPr>
        <p:spPr bwMode="auto">
          <a:xfrm flipV="1">
            <a:off x="1035170" y="5407752"/>
            <a:ext cx="386749" cy="12688"/>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4" name="Блок-схема: знак завершения 3">
            <a:extLst>
              <a:ext uri="{FF2B5EF4-FFF2-40B4-BE49-F238E27FC236}">
                <a16:creationId xmlns:a16="http://schemas.microsoft.com/office/drawing/2014/main" xmlns="" id="{BED3AEF9-3B99-4434-DAD2-620054C9C925}"/>
              </a:ext>
            </a:extLst>
          </p:cNvPr>
          <p:cNvSpPr/>
          <p:nvPr/>
        </p:nvSpPr>
        <p:spPr bwMode="auto">
          <a:xfrm>
            <a:off x="1421919" y="4018135"/>
            <a:ext cx="1863306" cy="457200"/>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35" name="TextBox 34">
            <a:extLst>
              <a:ext uri="{FF2B5EF4-FFF2-40B4-BE49-F238E27FC236}">
                <a16:creationId xmlns:a16="http://schemas.microsoft.com/office/drawing/2014/main" xmlns="" id="{8B3B9652-2BE8-D7EF-E50C-62DB13E28DC8}"/>
              </a:ext>
            </a:extLst>
          </p:cNvPr>
          <p:cNvSpPr txBox="1"/>
          <p:nvPr/>
        </p:nvSpPr>
        <p:spPr>
          <a:xfrm>
            <a:off x="2069620" y="4065597"/>
            <a:ext cx="567904" cy="369332"/>
          </a:xfrm>
          <a:prstGeom prst="rect">
            <a:avLst/>
          </a:prstGeom>
          <a:noFill/>
        </p:spPr>
        <p:txBody>
          <a:bodyPr wrap="square" rtlCol="0">
            <a:spAutoFit/>
          </a:bodyPr>
          <a:lstStyle/>
          <a:p>
            <a:r>
              <a:rPr lang="ru-RU" dirty="0"/>
              <a:t>ИП</a:t>
            </a:r>
          </a:p>
        </p:txBody>
      </p:sp>
      <p:sp>
        <p:nvSpPr>
          <p:cNvPr id="5" name="TextBox 4">
            <a:extLst>
              <a:ext uri="{FF2B5EF4-FFF2-40B4-BE49-F238E27FC236}">
                <a16:creationId xmlns:a16="http://schemas.microsoft.com/office/drawing/2014/main" xmlns="" id="{7847CD82-D498-040F-694F-03BEE19C748F}"/>
              </a:ext>
            </a:extLst>
          </p:cNvPr>
          <p:cNvSpPr txBox="1"/>
          <p:nvPr/>
        </p:nvSpPr>
        <p:spPr>
          <a:xfrm>
            <a:off x="1992703" y="4635137"/>
            <a:ext cx="709158" cy="369332"/>
          </a:xfrm>
          <a:prstGeom prst="rect">
            <a:avLst/>
          </a:prstGeom>
          <a:noFill/>
        </p:spPr>
        <p:txBody>
          <a:bodyPr wrap="square" rtlCol="0">
            <a:spAutoFit/>
          </a:bodyPr>
          <a:lstStyle/>
          <a:p>
            <a:pPr algn="ctr"/>
            <a:r>
              <a:rPr lang="ru-RU" dirty="0"/>
              <a:t>КФХ</a:t>
            </a:r>
          </a:p>
        </p:txBody>
      </p:sp>
      <p:cxnSp>
        <p:nvCxnSpPr>
          <p:cNvPr id="7" name="Прямая со стрелкой 6">
            <a:extLst>
              <a:ext uri="{FF2B5EF4-FFF2-40B4-BE49-F238E27FC236}">
                <a16:creationId xmlns:a16="http://schemas.microsoft.com/office/drawing/2014/main" xmlns="" id="{D9BAEFE5-1778-69BA-8A70-C2235B762233}"/>
              </a:ext>
            </a:extLst>
          </p:cNvPr>
          <p:cNvCxnSpPr/>
          <p:nvPr/>
        </p:nvCxnSpPr>
        <p:spPr bwMode="auto">
          <a:xfrm>
            <a:off x="1035169" y="4246735"/>
            <a:ext cx="386749" cy="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349575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7</a:t>
            </a:fld>
            <a:endParaRPr lang="en-US" altLang="ru-RU"/>
          </a:p>
        </p:txBody>
      </p:sp>
      <p:graphicFrame>
        <p:nvGraphicFramePr>
          <p:cNvPr id="4" name="Таблица 3">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xmlns="" val="3844111536"/>
              </p:ext>
            </p:extLst>
          </p:nvPr>
        </p:nvGraphicFramePr>
        <p:xfrm>
          <a:off x="872072" y="1458098"/>
          <a:ext cx="8012505" cy="2827849"/>
        </p:xfrm>
        <a:graphic>
          <a:graphicData uri="http://schemas.openxmlformats.org/drawingml/2006/table">
            <a:tbl>
              <a:tblPr>
                <a:tableStyleId>{9D7B26C5-4107-4FEC-AEDC-1716B250A1EF}</a:tableStyleId>
              </a:tblPr>
              <a:tblGrid>
                <a:gridCol w="3770590">
                  <a:extLst>
                    <a:ext uri="{9D8B030D-6E8A-4147-A177-3AD203B41FA5}">
                      <a16:colId xmlns:a16="http://schemas.microsoft.com/office/drawing/2014/main" xmlns="" val="1351382252"/>
                    </a:ext>
                  </a:extLst>
                </a:gridCol>
                <a:gridCol w="1625586">
                  <a:extLst>
                    <a:ext uri="{9D8B030D-6E8A-4147-A177-3AD203B41FA5}">
                      <a16:colId xmlns:a16="http://schemas.microsoft.com/office/drawing/2014/main" xmlns="" val="4195935435"/>
                    </a:ext>
                  </a:extLst>
                </a:gridCol>
                <a:gridCol w="1508154">
                  <a:extLst>
                    <a:ext uri="{9D8B030D-6E8A-4147-A177-3AD203B41FA5}">
                      <a16:colId xmlns:a16="http://schemas.microsoft.com/office/drawing/2014/main" xmlns="" val="1271715071"/>
                    </a:ext>
                  </a:extLst>
                </a:gridCol>
                <a:gridCol w="1108175">
                  <a:extLst>
                    <a:ext uri="{9D8B030D-6E8A-4147-A177-3AD203B41FA5}">
                      <a16:colId xmlns:a16="http://schemas.microsoft.com/office/drawing/2014/main" xmlns="" val="3529015042"/>
                    </a:ext>
                  </a:extLst>
                </a:gridCol>
              </a:tblGrid>
              <a:tr h="552679">
                <a:tc>
                  <a:txBody>
                    <a:bodyPr/>
                    <a:lstStyle/>
                    <a:p>
                      <a:pPr marL="0" algn="l" defTabSz="914400" rtl="0" eaLnBrk="1" fontAlgn="ctr" latinLnBrk="0" hangingPunct="1"/>
                      <a:r>
                        <a:rPr lang="ru-RU" sz="2000" b="1" u="none" strike="noStrike" kern="1200" dirty="0">
                          <a:solidFill>
                            <a:schemeClr val="tx1"/>
                          </a:solidFill>
                          <a:effectLst/>
                        </a:rPr>
                        <a:t>Наименование программ</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rPr>
                        <a:t>Ставка</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Сумма, млн. руб.</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2000" b="1" u="none" strike="noStrike" kern="1200" dirty="0">
                          <a:solidFill>
                            <a:schemeClr val="tx1"/>
                          </a:solidFill>
                          <a:effectLst/>
                          <a:latin typeface="+mn-lt"/>
                          <a:ea typeface="+mn-ea"/>
                          <a:cs typeface="+mn-cs"/>
                        </a:rPr>
                        <a:t>мес.</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15532">
                <a:tc>
                  <a:txBody>
                    <a:bodyPr/>
                    <a:lstStyle/>
                    <a:p>
                      <a:pPr marL="0" algn="l" defTabSz="914400" rtl="0" eaLnBrk="1" fontAlgn="ctr" latinLnBrk="0" hangingPunct="1"/>
                      <a:r>
                        <a:rPr lang="ru-RU" sz="2000" b="1" u="none" strike="noStrike" kern="1200" dirty="0">
                          <a:solidFill>
                            <a:schemeClr val="tx1"/>
                          </a:solidFill>
                          <a:effectLst/>
                          <a:latin typeface="+mn-lt"/>
                          <a:ea typeface="+mn-ea"/>
                          <a:cs typeface="+mn-cs"/>
                        </a:rPr>
                        <a:t>Отдаленные территории</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24</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xmlns="" val="1564783155"/>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Социальный бизнес</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2%</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Приоритетный</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7,5%</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Начни свое дело</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7,5%</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331368904"/>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«Самозанятый»</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7,5%</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0,5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81238615"/>
                  </a:ext>
                </a:extLst>
              </a:tr>
              <a:tr h="315532">
                <a:tc>
                  <a:txBody>
                    <a:bodyPr/>
                    <a:lstStyle/>
                    <a:p>
                      <a:pPr marL="0" algn="l" defTabSz="914400" rtl="0" eaLnBrk="1" fontAlgn="ctr" latinLnBrk="0" hangingPunct="1"/>
                      <a:r>
                        <a:rPr lang="ru-RU" sz="2000" b="0" u="none" strike="noStrike" kern="1200" dirty="0" err="1">
                          <a:solidFill>
                            <a:schemeClr val="bg1">
                              <a:lumMod val="50000"/>
                            </a:schemeClr>
                          </a:solidFill>
                          <a:effectLst/>
                          <a:latin typeface="+mn-lt"/>
                          <a:ea typeface="+mn-ea"/>
                          <a:cs typeface="+mn-cs"/>
                        </a:rPr>
                        <a:t>Фудтрак</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2184183280"/>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Общая программа</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12%</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bl>
          </a:graphicData>
        </a:graphic>
      </p:graphicFrame>
      <p:sp>
        <p:nvSpPr>
          <p:cNvPr id="5" name="TextBox 4"/>
          <p:cNvSpPr txBox="1"/>
          <p:nvPr/>
        </p:nvSpPr>
        <p:spPr>
          <a:xfrm>
            <a:off x="2856781" y="701462"/>
            <a:ext cx="4192438" cy="461665"/>
          </a:xfrm>
          <a:prstGeom prst="rect">
            <a:avLst/>
          </a:prstGeom>
          <a:noFill/>
        </p:spPr>
        <p:txBody>
          <a:bodyPr wrap="square" rtlCol="0">
            <a:spAutoFit/>
          </a:bodyPr>
          <a:lstStyle/>
          <a:p>
            <a:pPr algn="ctr" defTabSz="914400" fontAlgn="ctr"/>
            <a:r>
              <a:rPr lang="ru-RU" sz="2400"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cstate="print"/>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cstate="print"/>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xmlns=""/>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cstate="print"/>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909421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C46F700-533C-7A48-55E8-90D82CC4779F}"/>
              </a:ext>
            </a:extLst>
          </p:cNvPr>
          <p:cNvSpPr>
            <a:spLocks noGrp="1"/>
          </p:cNvSpPr>
          <p:nvPr>
            <p:ph type="title"/>
          </p:nvPr>
        </p:nvSpPr>
        <p:spPr>
          <a:xfrm>
            <a:off x="131763" y="263525"/>
            <a:ext cx="9240837" cy="276999"/>
          </a:xfrm>
        </p:spPr>
        <p:txBody>
          <a:bodyPr/>
          <a:lstStyle/>
          <a:p>
            <a:r>
              <a:rPr lang="ru-RU" sz="1800" kern="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B3CDE278-47A0-9140-902F-E934650FC6DE}"/>
              </a:ext>
            </a:extLst>
          </p:cNvPr>
          <p:cNvSpPr>
            <a:spLocks noGrp="1"/>
          </p:cNvSpPr>
          <p:nvPr>
            <p:ph type="sldNum" sz="quarter" idx="10"/>
          </p:nvPr>
        </p:nvSpPr>
        <p:spPr/>
        <p:txBody>
          <a:bodyPr/>
          <a:lstStyle/>
          <a:p>
            <a:pPr>
              <a:defRPr/>
            </a:pPr>
            <a:fld id="{A75F70F0-0F10-43DB-B21C-44BBECAE22B0}" type="slidenum">
              <a:rPr lang="en-US" altLang="ru-RU" smtClean="0"/>
              <a:pPr>
                <a:defRPr/>
              </a:pPr>
              <a:t>8</a:t>
            </a:fld>
            <a:endParaRPr lang="en-US" altLang="ru-RU"/>
          </a:p>
        </p:txBody>
      </p:sp>
      <p:sp>
        <p:nvSpPr>
          <p:cNvPr id="5" name="TextBox 4">
            <a:extLst>
              <a:ext uri="{FF2B5EF4-FFF2-40B4-BE49-F238E27FC236}">
                <a16:creationId xmlns:a16="http://schemas.microsoft.com/office/drawing/2014/main" xmlns="" id="{541A4BB8-4CF2-B18E-0626-ECA51589B574}"/>
              </a:ext>
            </a:extLst>
          </p:cNvPr>
          <p:cNvSpPr txBox="1"/>
          <p:nvPr/>
        </p:nvSpPr>
        <p:spPr>
          <a:xfrm>
            <a:off x="621102" y="1884243"/>
            <a:ext cx="3416060" cy="3600986"/>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ru-RU" sz="2800" b="1" dirty="0">
                <a:solidFill>
                  <a:srgbClr val="273E61"/>
                </a:solidFill>
                <a:latin typeface="Plex Sans Medium"/>
              </a:rPr>
              <a:t>Волоколамск</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Зарайск</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Лотошино </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Луховицы </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Лосино-Петровск </a:t>
            </a:r>
          </a:p>
          <a:p>
            <a:endParaRPr lang="ru-RU" dirty="0"/>
          </a:p>
        </p:txBody>
      </p:sp>
      <p:sp>
        <p:nvSpPr>
          <p:cNvPr id="8" name="TextBox 7">
            <a:extLst>
              <a:ext uri="{FF2B5EF4-FFF2-40B4-BE49-F238E27FC236}">
                <a16:creationId xmlns:a16="http://schemas.microsoft.com/office/drawing/2014/main" xmlns="" id="{F17902E0-984E-F7F1-8CB2-4382606997D7}"/>
              </a:ext>
            </a:extLst>
          </p:cNvPr>
          <p:cNvSpPr txBox="1"/>
          <p:nvPr/>
        </p:nvSpPr>
        <p:spPr>
          <a:xfrm>
            <a:off x="2838091" y="931653"/>
            <a:ext cx="3795622" cy="646331"/>
          </a:xfrm>
          <a:prstGeom prst="rect">
            <a:avLst/>
          </a:prstGeom>
          <a:noFill/>
        </p:spPr>
        <p:txBody>
          <a:bodyPr wrap="square" rtlCol="0">
            <a:spAutoFit/>
          </a:bodyPr>
          <a:lstStyle/>
          <a:p>
            <a:pPr algn="ctr"/>
            <a:r>
              <a:rPr lang="ru-RU" b="1" dirty="0"/>
              <a:t>Перечень отдаленных муниципальных образований</a:t>
            </a:r>
          </a:p>
        </p:txBody>
      </p:sp>
      <p:sp>
        <p:nvSpPr>
          <p:cNvPr id="10" name="TextBox 9">
            <a:extLst>
              <a:ext uri="{FF2B5EF4-FFF2-40B4-BE49-F238E27FC236}">
                <a16:creationId xmlns:a16="http://schemas.microsoft.com/office/drawing/2014/main" xmlns="" id="{3E36164D-2BB8-57B6-54EA-749FDA9DE6F1}"/>
              </a:ext>
            </a:extLst>
          </p:cNvPr>
          <p:cNvSpPr txBox="1"/>
          <p:nvPr/>
        </p:nvSpPr>
        <p:spPr>
          <a:xfrm>
            <a:off x="5133435" y="1969113"/>
            <a:ext cx="4045069" cy="3257174"/>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ru-RU" sz="2800" b="1" dirty="0">
                <a:solidFill>
                  <a:srgbClr val="273E61"/>
                </a:solidFill>
                <a:latin typeface="Plex Sans Medium"/>
              </a:rPr>
              <a:t>Орехово-Зуево</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Серебряные Пруды </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Талдом</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Шатура </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Шаховская</a:t>
            </a:r>
          </a:p>
        </p:txBody>
      </p:sp>
    </p:spTree>
    <p:extLst>
      <p:ext uri="{BB962C8B-B14F-4D97-AF65-F5344CB8AC3E}">
        <p14:creationId xmlns:p14="http://schemas.microsoft.com/office/powerpoint/2010/main" xmlns="" val="8374124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RB8.lYDeEWTPepbkWFX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5_Universal Template_RU">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Universal Template_RU">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lnDef>
  </a:objectDefaults>
  <a:extraClrSchemeLst>
    <a:extraClrScheme>
      <a:clrScheme name="1_Universal Template_RU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niversal Template_RU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niversal Template_RU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niversal Template_RU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1">
        <a:dk1>
          <a:srgbClr val="000000"/>
        </a:dk1>
        <a:lt1>
          <a:srgbClr val="FFFFFF"/>
        </a:lt1>
        <a:dk2>
          <a:srgbClr val="002960"/>
        </a:dk2>
        <a:lt2>
          <a:srgbClr val="FFFFFF"/>
        </a:lt2>
        <a:accent1>
          <a:srgbClr val="C7E0FB"/>
        </a:accent1>
        <a:accent2>
          <a:srgbClr val="F8C090"/>
        </a:accent2>
        <a:accent3>
          <a:srgbClr val="FFFFFF"/>
        </a:accent3>
        <a:accent4>
          <a:srgbClr val="000000"/>
        </a:accent4>
        <a:accent5>
          <a:srgbClr val="E0EDFD"/>
        </a:accent5>
        <a:accent6>
          <a:srgbClr val="E1AE82"/>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12">
        <a:dk1>
          <a:srgbClr val="000000"/>
        </a:dk1>
        <a:lt1>
          <a:srgbClr val="FFFFFF"/>
        </a:lt1>
        <a:dk2>
          <a:srgbClr val="015289"/>
        </a:dk2>
        <a:lt2>
          <a:srgbClr val="FFFFFF"/>
        </a:lt2>
        <a:accent1>
          <a:srgbClr val="F3F4F4"/>
        </a:accent1>
        <a:accent2>
          <a:srgbClr val="00B5CB"/>
        </a:accent2>
        <a:accent3>
          <a:srgbClr val="FFFFFF"/>
        </a:accent3>
        <a:accent4>
          <a:srgbClr val="000000"/>
        </a:accent4>
        <a:accent5>
          <a:srgbClr val="F8F8F8"/>
        </a:accent5>
        <a:accent6>
          <a:srgbClr val="00A4B8"/>
        </a:accent6>
        <a:hlink>
          <a:srgbClr val="004E8E"/>
        </a:hlink>
        <a:folHlink>
          <a:srgbClr val="4F4C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9891</TotalTime>
  <Words>805</Words>
  <Application>Microsoft Office PowerPoint</Application>
  <PresentationFormat>Лист A4 (210x297 мм)</PresentationFormat>
  <Paragraphs>354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5_Universal Template_RU</vt:lpstr>
      <vt:lpstr>МКК Московский областной фонд микрофинансирования</vt:lpstr>
      <vt:lpstr>Слайд 1</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Слайд 5</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Поведская Нина;А. Большухин</dc:creator>
  <cp:lastModifiedBy>Hiper_PC_21</cp:lastModifiedBy>
  <cp:revision>797</cp:revision>
  <cp:lastPrinted>2022-06-22T07:37:54Z</cp:lastPrinted>
  <dcterms:created xsi:type="dcterms:W3CDTF">2014-02-04T07:17:20Z</dcterms:created>
  <dcterms:modified xsi:type="dcterms:W3CDTF">2023-06-16T13:32:06Z</dcterms:modified>
</cp:coreProperties>
</file>